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9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</p:sldIdLst>
  <p:sldSz cx="9144000" cy="6858000" type="screen4x3"/>
  <p:notesSz cx="6858000" cy="9144000"/>
  <p:embeddedFontLst>
    <p:embeddedFont>
      <p:font typeface="Proxima Nova" panose="020B0604020202020204" charset="0"/>
      <p:regular r:id="rId95"/>
      <p:bold r:id="rId96"/>
      <p:italic r:id="rId97"/>
      <p:boldItalic r:id="rId98"/>
    </p:embeddedFont>
    <p:embeddedFont>
      <p:font typeface="Calibri" panose="020F0502020204030204" pitchFamily="34" charset="0"/>
      <p:regular r:id="rId99"/>
      <p:bold r:id="rId100"/>
      <p:italic r:id="rId101"/>
      <p:boldItalic r:id="rId102"/>
    </p:embeddedFont>
    <p:embeddedFont>
      <p:font typeface="Nunito Sans" panose="020B0604020202020204" charset="0"/>
      <p:regular r:id="rId103"/>
      <p:bold r:id="rId104"/>
      <p:italic r:id="rId105"/>
      <p:boldItalic r:id="rId10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5" roundtripDataSignature="AMtx7mg5eBb2n9hrJwLnJFplc0f3Q7p9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F73E6D-EB55-4C30-91CE-BD0B6A2440AE}">
  <a:tblStyle styleId="{68F73E6D-EB55-4C30-91CE-BD0B6A2440A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285091E-8B5B-4EE4-B01F-FD804C2EBB8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426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9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2.fntdata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3.fntdata"/><Relationship Id="rId104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5" Type="http://customschemas.google.com/relationships/presentationmetadata" Target="meta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6.fntdata"/><Relationship Id="rId105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48711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022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5677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8973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4061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0933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0346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3259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5520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2692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7418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5767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892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4632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93677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34435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71384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77175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5315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8568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90611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57512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588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43811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43947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18251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83225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50484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5466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15368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22754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68946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802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2168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30194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063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21969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4952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29244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83458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17482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9501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82825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45868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4677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10437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03298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21863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3641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38746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42166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61438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8297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05886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39688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1759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7065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6575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53526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88432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08453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42835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10861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81992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781681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02079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7962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17788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497921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50002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707697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858757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17668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08339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917621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205648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326832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7584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138825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42125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693619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616777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96446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938922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7" name="Google Shape;1077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85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259012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6829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654675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330260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9076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270646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026762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279569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1664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0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0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10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2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1"/>
          <p:cNvSpPr txBox="1">
            <a:spLocks noGrp="1"/>
          </p:cNvSpPr>
          <p:nvPr>
            <p:ph type="body" idx="1"/>
          </p:nvPr>
        </p:nvSpPr>
        <p:spPr>
          <a:xfrm rot="5400000">
            <a:off x="2035287" y="-525351"/>
            <a:ext cx="5073427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1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12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03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marL="914400" lvl="1" indent="-40640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marL="1371600" lvl="2" indent="-381000" algn="just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55600" algn="just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just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3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4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2" name="Google Shape;32;p10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0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5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0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6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7"/>
          <p:cNvSpPr txBox="1">
            <a:spLocks noGrp="1"/>
          </p:cNvSpPr>
          <p:nvPr>
            <p:ph type="body" idx="1"/>
          </p:nvPr>
        </p:nvSpPr>
        <p:spPr>
          <a:xfrm>
            <a:off x="457200" y="1196752"/>
            <a:ext cx="4038600" cy="492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7" name="Google Shape;47;p107"/>
          <p:cNvSpPr txBox="1">
            <a:spLocks noGrp="1"/>
          </p:cNvSpPr>
          <p:nvPr>
            <p:ph type="body" idx="2"/>
          </p:nvPr>
        </p:nvSpPr>
        <p:spPr>
          <a:xfrm>
            <a:off x="4648200" y="1196752"/>
            <a:ext cx="4038600" cy="492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8" name="Google Shape;48;p10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7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10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5" name="Google Shape;55;p10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10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7" name="Google Shape;57;p10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8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10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9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1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0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01"/>
          <p:cNvSpPr txBox="1">
            <a:spLocks noGrp="1"/>
          </p:cNvSpPr>
          <p:nvPr>
            <p:ph type="body" idx="1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0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1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5" name="Google Shape;15;p10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363450" y="321221"/>
            <a:ext cx="1495425" cy="3714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mage:Hst_sts82.jp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1" y="6334"/>
            <a:ext cx="9134475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4" y="6334"/>
            <a:ext cx="9134475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63439" y="198118"/>
            <a:ext cx="1495425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333813" y="2794393"/>
            <a:ext cx="4830903" cy="138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 Digital Image Processing </a:t>
            </a:r>
            <a:endParaRPr sz="32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333812" y="5671336"/>
            <a:ext cx="5246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Dr. Anjali </a:t>
            </a:r>
            <a:r>
              <a:rPr lang="en-US" sz="24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Diwan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Engineering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333812" y="1045964"/>
            <a:ext cx="475189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Computer Vision</a:t>
            </a:r>
            <a:endParaRPr sz="28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Calculation of total number of pixels</a:t>
            </a:r>
            <a:endParaRPr/>
          </a:p>
        </p:txBody>
      </p:sp>
      <p:sp>
        <p:nvSpPr>
          <p:cNvPr id="176" name="Google Shape;176;p11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We have define an image as a two dimensional signal or matrix. 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Then in that case the number of Pixel would be equal to the number of rows multiply with number of columns.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This can be mathematically represented as below: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IN" sz="3000"/>
              <a:t>Total No. of pixels = No. of rows * No. of columns</a:t>
            </a:r>
            <a:endParaRPr/>
          </a:p>
          <a:p>
            <a:pPr marL="342900" lvl="0" indent="-1397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178" name="Google Shape;178;p11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"/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Calibri"/>
              <a:buNone/>
            </a:pPr>
            <a:r>
              <a:rPr lang="en-IN"/>
              <a:t>Calculation of total number of pixels </a:t>
            </a:r>
            <a:r>
              <a:rPr lang="en-IN" sz="3600"/>
              <a:t>(Cont.)</a:t>
            </a:r>
            <a:endParaRPr sz="3600"/>
          </a:p>
        </p:txBody>
      </p:sp>
      <p:sp>
        <p:nvSpPr>
          <p:cNvPr id="184" name="Google Shape;184;p12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Total No. of pixels = No. of rows * No. of columns = 3 X 3 = 9.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It means that an image would be formed with 9 pixels,</a:t>
            </a:r>
            <a:endParaRPr/>
          </a:p>
          <a:p>
            <a:pPr marL="342900" lvl="0" indent="-1397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186" name="Google Shape;186;p12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  <p:graphicFrame>
        <p:nvGraphicFramePr>
          <p:cNvPr id="187" name="Google Shape;187;p12"/>
          <p:cNvGraphicFramePr/>
          <p:nvPr/>
        </p:nvGraphicFramePr>
        <p:xfrm>
          <a:off x="2987824" y="1340768"/>
          <a:ext cx="2399925" cy="1743975"/>
        </p:xfrm>
        <a:graphic>
          <a:graphicData uri="http://schemas.openxmlformats.org/drawingml/2006/table">
            <a:tbl>
              <a:tblPr firstRow="1" bandRow="1">
                <a:noFill/>
                <a:tableStyleId>{68F73E6D-EB55-4C30-91CE-BD0B6A2440AE}</a:tableStyleId>
              </a:tblPr>
              <a:tblGrid>
                <a:gridCol w="799975"/>
                <a:gridCol w="799975"/>
                <a:gridCol w="799975"/>
              </a:tblGrid>
              <a:tr h="58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0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0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0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</a:tr>
              <a:tr h="58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0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0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0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</a:tr>
              <a:tr h="58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0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0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0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What Is Image Processing?</a:t>
            </a:r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Image processing is the process of transforming an image into a digital form and performing certain operations to get some useful information from it. 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We can also say that it is a use of computer algorithms, in order to get enhanced image either to extract some useful information. 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The image processing system usually treats all images as 2D signals when applying certain predetermined signal processing methods.</a:t>
            </a:r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Calibri"/>
              <a:buNone/>
            </a:pPr>
            <a:r>
              <a:rPr lang="en-IN"/>
              <a:t>What Is Image Processing? </a:t>
            </a:r>
            <a:r>
              <a:rPr lang="en-IN" sz="3600"/>
              <a:t>(Cont.)</a:t>
            </a:r>
            <a:endParaRPr sz="3600"/>
          </a:p>
        </p:txBody>
      </p:sp>
      <p:sp>
        <p:nvSpPr>
          <p:cNvPr id="201" name="Google Shape;201;p14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Image processing mainly include the following steps:</a:t>
            </a:r>
            <a:endParaRPr/>
          </a:p>
          <a:p>
            <a:pPr marL="971550" lvl="1" indent="-5143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IN"/>
              <a:t>Importing the image via image acquisition tools; </a:t>
            </a:r>
            <a:endParaRPr/>
          </a:p>
          <a:p>
            <a:pPr marL="971550" lvl="1" indent="-5143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IN"/>
              <a:t>Analysing and manipulating the image; </a:t>
            </a:r>
            <a:endParaRPr/>
          </a:p>
          <a:p>
            <a:pPr marL="971550" lvl="1" indent="-5143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IN"/>
              <a:t>Output in which result can be altered image or a report which is based on analysing that image.</a:t>
            </a:r>
            <a:endParaRPr/>
          </a:p>
        </p:txBody>
      </p:sp>
      <p:sp>
        <p:nvSpPr>
          <p:cNvPr id="203" name="Google Shape;203;p14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"/>
          <p:cNvSpPr txBox="1">
            <a:spLocks noGrp="1"/>
          </p:cNvSpPr>
          <p:nvPr>
            <p:ph type="title"/>
          </p:nvPr>
        </p:nvSpPr>
        <p:spPr>
          <a:xfrm>
            <a:off x="251520" y="274638"/>
            <a:ext cx="889248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Overlapping Fields With Image Processing</a:t>
            </a:r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body" idx="1"/>
          </p:nvPr>
        </p:nvSpPr>
        <p:spPr>
          <a:xfrm>
            <a:off x="107504" y="1124744"/>
            <a:ext cx="4402832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b="1"/>
              <a:t>According to block 1</a:t>
            </a:r>
            <a:r>
              <a:rPr lang="en-IN"/>
              <a:t>,if input is an image and we get out image as a output, then it is termed as Digital Image Processing. </a:t>
            </a:r>
            <a:endParaRPr/>
          </a:p>
          <a:p>
            <a:pPr marL="342900" lvl="0" indent="-3429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b="1"/>
              <a:t>According to block 2</a:t>
            </a:r>
            <a:r>
              <a:rPr lang="en-IN"/>
              <a:t>,if input is an image and we get some kind of information or description as a output, then it is termed as Computer Vision. </a:t>
            </a:r>
            <a:endParaRPr/>
          </a:p>
          <a:p>
            <a:pPr marL="342900" lvl="0" indent="-3429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b="1"/>
              <a:t>According to block 3</a:t>
            </a:r>
            <a:r>
              <a:rPr lang="en-IN"/>
              <a:t>,if input is some description or code and we get image as an output, then it is termed as Computer Graphics. </a:t>
            </a:r>
            <a:endParaRPr/>
          </a:p>
          <a:p>
            <a:pPr marL="342900" lvl="0" indent="-3429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b="1"/>
              <a:t>According to block 4</a:t>
            </a:r>
            <a:r>
              <a:rPr lang="en-IN"/>
              <a:t>,if input is description or some keywords or some code and we get description or some keywords as a output, then it is termed as Artificial Intelligence </a:t>
            </a:r>
            <a:endParaRPr/>
          </a:p>
        </p:txBody>
      </p:sp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  <p:pic>
        <p:nvPicPr>
          <p:cNvPr id="212" name="Google Shape;212;p15" descr="https://media.geeksforgeeks.org/wp-content/cdn-uploads/digital-image-processing.png"/>
          <p:cNvPicPr preferRelativeResize="0"/>
          <p:nvPr/>
        </p:nvPicPr>
        <p:blipFill rotWithShape="1">
          <a:blip r:embed="rId3">
            <a:alphaModFix/>
          </a:blip>
          <a:srcRect l="3103" t="6883" r="4262" b="8066"/>
          <a:stretch/>
        </p:blipFill>
        <p:spPr>
          <a:xfrm>
            <a:off x="4641641" y="2132856"/>
            <a:ext cx="4322847" cy="2951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"/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Levels of Digital Image Processing</a:t>
            </a:r>
            <a:endParaRPr/>
          </a:p>
        </p:txBody>
      </p:sp>
      <p:sp>
        <p:nvSpPr>
          <p:cNvPr id="218" name="Google Shape;218;p16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The continuum from image processing to computer vision can be broken up into low-, mid- and high-level processes</a:t>
            </a:r>
            <a:endParaRPr/>
          </a:p>
          <a:p>
            <a:pPr marL="342900" lvl="0" indent="-1397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220" name="Google Shape;220;p16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  <p:sp>
        <p:nvSpPr>
          <p:cNvPr id="221" name="Google Shape;221;p16"/>
          <p:cNvSpPr/>
          <p:nvPr/>
        </p:nvSpPr>
        <p:spPr>
          <a:xfrm>
            <a:off x="171450" y="3969643"/>
            <a:ext cx="8786813" cy="885825"/>
          </a:xfrm>
          <a:prstGeom prst="rightArrow">
            <a:avLst>
              <a:gd name="adj1" fmla="val 53046"/>
              <a:gd name="adj2" fmla="val 82937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2" name="Google Shape;222;p16"/>
          <p:cNvGrpSpPr/>
          <p:nvPr/>
        </p:nvGrpSpPr>
        <p:grpSpPr>
          <a:xfrm>
            <a:off x="471488" y="3140968"/>
            <a:ext cx="2587625" cy="2495550"/>
            <a:chOff x="252" y="1413"/>
            <a:chExt cx="1476" cy="1572"/>
          </a:xfrm>
        </p:grpSpPr>
        <p:sp>
          <p:nvSpPr>
            <p:cNvPr id="223" name="Google Shape;223;p16"/>
            <p:cNvSpPr txBox="1"/>
            <p:nvPr/>
          </p:nvSpPr>
          <p:spPr>
            <a:xfrm>
              <a:off x="252" y="1413"/>
              <a:ext cx="1476" cy="239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Low Level Process</a:t>
              </a:r>
              <a:endPara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6"/>
            <p:cNvSpPr txBox="1"/>
            <p:nvPr/>
          </p:nvSpPr>
          <p:spPr>
            <a:xfrm>
              <a:off x="252" y="1648"/>
              <a:ext cx="1476" cy="1337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Input:</a:t>
              </a:r>
              <a:r>
                <a:rPr lang="en-IN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Image</a:t>
              </a:r>
              <a:br>
                <a:rPr lang="en-IN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IN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Output:</a:t>
              </a:r>
              <a:r>
                <a:rPr lang="en-IN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Image</a:t>
              </a:r>
              <a:endParaRPr/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None/>
              </a:pPr>
              <a:r>
                <a:rPr lang="en-IN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Examples:</a:t>
              </a:r>
              <a:r>
                <a:rPr lang="en-IN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Noise removal, image sharpening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225;p16"/>
          <p:cNvGrpSpPr/>
          <p:nvPr/>
        </p:nvGrpSpPr>
        <p:grpSpPr>
          <a:xfrm>
            <a:off x="3279775" y="3140968"/>
            <a:ext cx="2587625" cy="2495550"/>
            <a:chOff x="2142" y="1360"/>
            <a:chExt cx="1476" cy="1572"/>
          </a:xfrm>
        </p:grpSpPr>
        <p:sp>
          <p:nvSpPr>
            <p:cNvPr id="226" name="Google Shape;226;p16"/>
            <p:cNvSpPr txBox="1"/>
            <p:nvPr/>
          </p:nvSpPr>
          <p:spPr>
            <a:xfrm>
              <a:off x="2142" y="1360"/>
              <a:ext cx="1476" cy="239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Mid Level Process</a:t>
              </a:r>
              <a:endPara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6"/>
            <p:cNvSpPr txBox="1"/>
            <p:nvPr/>
          </p:nvSpPr>
          <p:spPr>
            <a:xfrm>
              <a:off x="2142" y="1595"/>
              <a:ext cx="1476" cy="1337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Input:</a:t>
              </a:r>
              <a:r>
                <a:rPr lang="en-IN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Image </a:t>
              </a:r>
              <a:br>
                <a:rPr lang="en-IN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IN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Output:</a:t>
              </a:r>
              <a:r>
                <a:rPr lang="en-IN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Attributes</a:t>
              </a:r>
              <a:endParaRPr/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None/>
              </a:pPr>
              <a:r>
                <a:rPr lang="en-IN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Examples:</a:t>
              </a:r>
              <a:r>
                <a:rPr lang="en-IN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Object recognition, segmentation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p16"/>
          <p:cNvGrpSpPr/>
          <p:nvPr/>
        </p:nvGrpSpPr>
        <p:grpSpPr>
          <a:xfrm>
            <a:off x="6089650" y="3140968"/>
            <a:ext cx="2586038" cy="2495550"/>
            <a:chOff x="3719" y="1352"/>
            <a:chExt cx="1476" cy="1572"/>
          </a:xfrm>
        </p:grpSpPr>
        <p:sp>
          <p:nvSpPr>
            <p:cNvPr id="229" name="Google Shape;229;p16"/>
            <p:cNvSpPr txBox="1"/>
            <p:nvPr/>
          </p:nvSpPr>
          <p:spPr>
            <a:xfrm>
              <a:off x="3719" y="1352"/>
              <a:ext cx="1476" cy="239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High Level Process</a:t>
              </a:r>
              <a:endPara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6"/>
            <p:cNvSpPr txBox="1"/>
            <p:nvPr/>
          </p:nvSpPr>
          <p:spPr>
            <a:xfrm>
              <a:off x="3719" y="1587"/>
              <a:ext cx="1476" cy="1337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Input: </a:t>
              </a:r>
              <a:r>
                <a:rPr lang="en-IN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Attributes </a:t>
              </a:r>
              <a:r>
                <a:rPr lang="en-IN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Output:</a:t>
              </a:r>
              <a:r>
                <a:rPr lang="en-IN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Understanding</a:t>
              </a:r>
              <a:endParaRPr/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None/>
              </a:pPr>
              <a:r>
                <a:rPr lang="en-IN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Examples: </a:t>
              </a:r>
              <a:r>
                <a:rPr lang="en-IN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Scene understanding, autonomous navigation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7"/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Calibri"/>
              <a:buNone/>
            </a:pPr>
            <a:r>
              <a:rPr lang="en-IN"/>
              <a:t>Levels of Digital Image Processing </a:t>
            </a:r>
            <a:r>
              <a:rPr lang="en-IN" sz="3600"/>
              <a:t>(Cont.)</a:t>
            </a:r>
            <a:endParaRPr sz="3600"/>
          </a:p>
        </p:txBody>
      </p:sp>
      <p:sp>
        <p:nvSpPr>
          <p:cNvPr id="236" name="Google Shape;236;p17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 b="1"/>
              <a:t>low level processes: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b="1"/>
              <a:t>Input </a:t>
            </a:r>
            <a:r>
              <a:rPr lang="en-IN"/>
              <a:t>and </a:t>
            </a:r>
            <a:r>
              <a:rPr lang="en-IN" b="1"/>
              <a:t>output </a:t>
            </a:r>
            <a:r>
              <a:rPr lang="en-IN"/>
              <a:t>are images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b="1"/>
              <a:t>Tasks: </a:t>
            </a:r>
            <a:r>
              <a:rPr lang="en-IN"/>
              <a:t>Primitive operations, such as, image processing to reduce noise, contrast enhancement and image sharpening</a:t>
            </a:r>
            <a:endParaRPr/>
          </a:p>
        </p:txBody>
      </p:sp>
      <p:sp>
        <p:nvSpPr>
          <p:cNvPr id="238" name="Google Shape;238;p17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8"/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Levels of Digital Image Processing </a:t>
            </a:r>
            <a:r>
              <a:rPr lang="en-IN" sz="3600"/>
              <a:t>(Cont.)</a:t>
            </a:r>
            <a:endParaRPr/>
          </a:p>
        </p:txBody>
      </p:sp>
      <p:sp>
        <p:nvSpPr>
          <p:cNvPr id="244" name="Google Shape;244;p18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 b="1"/>
              <a:t>Mid-Level Processes: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b="1"/>
              <a:t>Inputs</a:t>
            </a:r>
            <a:r>
              <a:rPr lang="en-IN"/>
              <a:t>, generally, are images. 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b="1"/>
              <a:t>Outputs </a:t>
            </a:r>
            <a:r>
              <a:rPr lang="en-IN"/>
              <a:t>are attributes extracted from those images (edges, contours, identity of individual objects)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b="1"/>
              <a:t>Tasks:</a:t>
            </a:r>
            <a:endParaRPr/>
          </a:p>
          <a:p>
            <a:pPr marL="1143000" lvl="2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/>
              <a:t>Segmentation (partitioning an image into regions or objects)</a:t>
            </a:r>
            <a:endParaRPr/>
          </a:p>
          <a:p>
            <a:pPr marL="1143000" lvl="2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/>
              <a:t>Description of those objects to reduce them to a form suitable for computer processing</a:t>
            </a:r>
            <a:endParaRPr/>
          </a:p>
          <a:p>
            <a:pPr marL="1143000" lvl="2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/>
              <a:t>Classifications (recognition) of objects</a:t>
            </a:r>
            <a:endParaRPr/>
          </a:p>
        </p:txBody>
      </p:sp>
      <p:sp>
        <p:nvSpPr>
          <p:cNvPr id="246" name="Google Shape;246;p18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9"/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Levels of Digital Image Processing </a:t>
            </a:r>
            <a:r>
              <a:rPr lang="en-IN" sz="3600"/>
              <a:t>(Cont.)</a:t>
            </a:r>
            <a:endParaRPr/>
          </a:p>
        </p:txBody>
      </p:sp>
      <p:sp>
        <p:nvSpPr>
          <p:cNvPr id="252" name="Google Shape;252;p19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 b="1"/>
              <a:t>High-Level Processes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b="1"/>
              <a:t>Input: </a:t>
            </a:r>
            <a:r>
              <a:rPr lang="en-IN"/>
              <a:t>Attributes 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b="1"/>
              <a:t>Output: </a:t>
            </a:r>
            <a:r>
              <a:rPr lang="en-IN"/>
              <a:t>Understanding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b="1"/>
              <a:t>Tasks: </a:t>
            </a:r>
            <a:r>
              <a:rPr lang="en-IN"/>
              <a:t>recognizing objects</a:t>
            </a:r>
            <a:endParaRPr/>
          </a:p>
          <a:p>
            <a:pPr marL="1143000" lvl="2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/>
              <a:t>Image analysis and computer vision(Analysis of the image content)</a:t>
            </a:r>
            <a:endParaRPr/>
          </a:p>
          <a:p>
            <a:pPr marL="1143000" lvl="2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b="1"/>
              <a:t>Examples: </a:t>
            </a:r>
            <a:r>
              <a:rPr lang="en-IN"/>
              <a:t>Scene understanding</a:t>
            </a:r>
            <a:endParaRPr/>
          </a:p>
        </p:txBody>
      </p:sp>
      <p:sp>
        <p:nvSpPr>
          <p:cNvPr id="254" name="Google Shape;254;p19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"/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Application Fields of image Processing</a:t>
            </a:r>
            <a:endParaRPr/>
          </a:p>
        </p:txBody>
      </p:sp>
      <p:sp>
        <p:nvSpPr>
          <p:cNvPr id="260" name="Google Shape;260;p20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Image Enhancement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The Hubble Telescope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Artistic Effects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Medicine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Geographic Information Systems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Industrial Inspection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Printed Circuit Board (PCB) inspection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Law Enforcement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Human Computer interfaces</a:t>
            </a:r>
            <a:endParaRPr/>
          </a:p>
          <a:p>
            <a:pPr marL="342900" lvl="0" indent="-1397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262" name="Google Shape;262;p20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What is Digital Image?</a:t>
            </a:r>
            <a:endParaRPr/>
          </a:p>
        </p:txBody>
      </p:sp>
      <p:sp>
        <p:nvSpPr>
          <p:cNvPr id="107" name="Google Shape;107;p3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A </a:t>
            </a:r>
            <a:r>
              <a:rPr lang="en-IN" b="1"/>
              <a:t>digital image</a:t>
            </a:r>
            <a:r>
              <a:rPr lang="en-IN"/>
              <a:t> is a representation of a two-dimensional image as a finite set of digital values, called picture elements or pixels</a:t>
            </a:r>
            <a:endParaRPr/>
          </a:p>
          <a:p>
            <a:pPr marL="342900" lvl="0" indent="-1397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 b="18875"/>
          <a:stretch/>
        </p:blipFill>
        <p:spPr>
          <a:xfrm>
            <a:off x="1314450" y="2708920"/>
            <a:ext cx="6515100" cy="3684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Calibri"/>
              <a:buNone/>
            </a:pPr>
            <a:r>
              <a:rPr lang="en-IN"/>
              <a:t>Application Fields of image Processing </a:t>
            </a:r>
            <a:r>
              <a:rPr lang="en-IN" sz="3600"/>
              <a:t>(Cont.)</a:t>
            </a:r>
            <a:endParaRPr sz="3600"/>
          </a:p>
        </p:txBody>
      </p:sp>
      <p:sp>
        <p:nvSpPr>
          <p:cNvPr id="268" name="Google Shape;268;p21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Automobile driver assistance </a:t>
            </a:r>
            <a:endParaRPr/>
          </a:p>
          <a:p>
            <a:pPr marL="742950" lvl="1" indent="-285750" algn="just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Lane departure warning </a:t>
            </a:r>
            <a:endParaRPr/>
          </a:p>
          <a:p>
            <a:pPr marL="742950" lvl="1" indent="-285750" algn="just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Adaptive cruise control </a:t>
            </a:r>
            <a:endParaRPr/>
          </a:p>
          <a:p>
            <a:pPr marL="742950" lvl="1" indent="-285750" algn="just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Obstacle warning</a:t>
            </a:r>
            <a:endParaRPr/>
          </a:p>
          <a:p>
            <a:pPr marL="342900" lvl="0" indent="-342900" algn="just" rtl="0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Digital Photography </a:t>
            </a:r>
            <a:endParaRPr/>
          </a:p>
          <a:p>
            <a:pPr marL="742950" lvl="1" indent="-285750" algn="just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Image Enhancement</a:t>
            </a:r>
            <a:endParaRPr/>
          </a:p>
          <a:p>
            <a:pPr marL="742950" lvl="1" indent="-285750" algn="just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Compression</a:t>
            </a:r>
            <a:endParaRPr/>
          </a:p>
          <a:p>
            <a:pPr marL="742950" lvl="1" indent="-285750" algn="just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Color manipulation</a:t>
            </a:r>
            <a:endParaRPr/>
          </a:p>
          <a:p>
            <a:pPr marL="742950" lvl="1" indent="-285750" algn="just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Image editing </a:t>
            </a:r>
            <a:endParaRPr/>
          </a:p>
          <a:p>
            <a:pPr marL="742950" lvl="1" indent="-285750" algn="just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Digital cameras</a:t>
            </a:r>
            <a:endParaRPr/>
          </a:p>
          <a:p>
            <a:pPr marL="342900" lvl="0" indent="-342900" algn="just" rtl="0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Sports analysis </a:t>
            </a:r>
            <a:endParaRPr/>
          </a:p>
          <a:p>
            <a:pPr marL="742950" lvl="1" indent="-285750" algn="just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sports refereeing and commentary</a:t>
            </a:r>
            <a:endParaRPr/>
          </a:p>
          <a:p>
            <a:pPr marL="742950" lvl="1" indent="-285750" algn="just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3D visualization and tracking sports actions</a:t>
            </a:r>
            <a:endParaRPr/>
          </a:p>
          <a:p>
            <a:pPr marL="342900" lvl="0" indent="-170180" algn="just" rtl="0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70" name="Google Shape;270;p21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"/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Application Fields of image Processing </a:t>
            </a:r>
            <a:r>
              <a:rPr lang="en-IN" sz="3600"/>
              <a:t>(Cont.)</a:t>
            </a:r>
            <a:endParaRPr/>
          </a:p>
        </p:txBody>
      </p:sp>
      <p:sp>
        <p:nvSpPr>
          <p:cNvPr id="276" name="Google Shape;276;p22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Film and Video</a:t>
            </a:r>
            <a:endParaRPr/>
          </a:p>
          <a:p>
            <a:pPr marL="742950" lvl="1" indent="-285750" algn="just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Editing</a:t>
            </a:r>
            <a:endParaRPr/>
          </a:p>
          <a:p>
            <a:pPr marL="742950" lvl="1" indent="-285750" algn="just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Special effects</a:t>
            </a:r>
            <a:endParaRPr/>
          </a:p>
          <a:p>
            <a:pPr marL="342900" lvl="0" indent="-3429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Image Database</a:t>
            </a:r>
            <a:endParaRPr/>
          </a:p>
          <a:p>
            <a:pPr marL="742950" lvl="1" indent="-285750" algn="just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Content based image retrieval</a:t>
            </a:r>
            <a:endParaRPr/>
          </a:p>
          <a:p>
            <a:pPr marL="742950" lvl="1" indent="-285750" algn="just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visual search of products</a:t>
            </a:r>
            <a:endParaRPr/>
          </a:p>
          <a:p>
            <a:pPr marL="742950" lvl="1" indent="-285750" algn="just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Face recognition</a:t>
            </a:r>
            <a:endParaRPr/>
          </a:p>
          <a:p>
            <a:pPr marL="342900" lvl="0" indent="-3429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Industrial Automation and Inspection</a:t>
            </a:r>
            <a:endParaRPr/>
          </a:p>
          <a:p>
            <a:pPr marL="742950" lvl="1" indent="-285750" algn="just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vision-guided robotics </a:t>
            </a:r>
            <a:endParaRPr/>
          </a:p>
          <a:p>
            <a:pPr marL="742950" lvl="1" indent="-285750" algn="just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Inspection systems</a:t>
            </a:r>
            <a:endParaRPr/>
          </a:p>
          <a:p>
            <a:pPr marL="342900" lvl="0" indent="-3429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Medical and Biomedical</a:t>
            </a:r>
            <a:endParaRPr/>
          </a:p>
          <a:p>
            <a:pPr marL="742950" lvl="1" indent="-285750" algn="just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Surgical assistance</a:t>
            </a:r>
            <a:endParaRPr/>
          </a:p>
          <a:p>
            <a:pPr marL="742950" lvl="1" indent="-285750" algn="just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Sensor fusion</a:t>
            </a:r>
            <a:endParaRPr/>
          </a:p>
          <a:p>
            <a:pPr marL="742950" lvl="1" indent="-285750" algn="just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Vision based diagnosis</a:t>
            </a:r>
            <a:endParaRPr/>
          </a:p>
          <a:p>
            <a:pPr marL="342900" lvl="0" indent="-3429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Astronomy</a:t>
            </a:r>
            <a:endParaRPr/>
          </a:p>
          <a:p>
            <a:pPr marL="742950" lvl="1" indent="-285750" algn="just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Astronomical Image Enhancement</a:t>
            </a:r>
            <a:endParaRPr/>
          </a:p>
          <a:p>
            <a:pPr marL="742950" lvl="1" indent="-285750" algn="just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Chemical/Spectral Analysis</a:t>
            </a:r>
            <a:endParaRPr/>
          </a:p>
          <a:p>
            <a:pPr marL="342900" lvl="0" indent="-2159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159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78" name="Google Shape;278;p22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"/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Application Fields of image Processing </a:t>
            </a:r>
            <a:r>
              <a:rPr lang="en-IN" sz="3600"/>
              <a:t>(Cont.)</a:t>
            </a:r>
            <a:endParaRPr/>
          </a:p>
        </p:txBody>
      </p:sp>
      <p:sp>
        <p:nvSpPr>
          <p:cNvPr id="284" name="Google Shape;284;p23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Arial Photography</a:t>
            </a:r>
            <a:endParaRPr/>
          </a:p>
          <a:p>
            <a:pPr marL="742950" lvl="1" indent="-285750" algn="just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Image Enhancement</a:t>
            </a:r>
            <a:endParaRPr/>
          </a:p>
          <a:p>
            <a:pPr marL="742950" lvl="1" indent="-285750" algn="just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Missile Guidance</a:t>
            </a:r>
            <a:endParaRPr/>
          </a:p>
          <a:p>
            <a:pPr marL="742950" lvl="1" indent="-285750" algn="just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Geological Mapping</a:t>
            </a:r>
            <a:endParaRPr/>
          </a:p>
          <a:p>
            <a:pPr marL="342900" lvl="0" indent="-3429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Robotics </a:t>
            </a:r>
            <a:endParaRPr/>
          </a:p>
          <a:p>
            <a:pPr marL="742950" lvl="1" indent="-285750" algn="just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Autonomous Vehicles</a:t>
            </a:r>
            <a:endParaRPr/>
          </a:p>
          <a:p>
            <a:pPr marL="342900" lvl="0" indent="-3429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Security and Safety</a:t>
            </a:r>
            <a:endParaRPr/>
          </a:p>
          <a:p>
            <a:pPr marL="742950" lvl="1" indent="-285750" algn="just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Biometry verification (face, iris)</a:t>
            </a:r>
            <a:endParaRPr/>
          </a:p>
          <a:p>
            <a:pPr marL="742950" lvl="1" indent="-285750" algn="just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Surveillance  (fences, swimming pools)</a:t>
            </a:r>
            <a:endParaRPr/>
          </a:p>
          <a:p>
            <a:pPr marL="342900" lvl="0" indent="-3429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Military	</a:t>
            </a:r>
            <a:endParaRPr/>
          </a:p>
          <a:p>
            <a:pPr marL="742950" lvl="1" indent="-285750" algn="just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Tracking and localizing</a:t>
            </a:r>
            <a:endParaRPr/>
          </a:p>
          <a:p>
            <a:pPr marL="742950" lvl="1" indent="-285750" algn="just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Detection </a:t>
            </a:r>
            <a:endParaRPr/>
          </a:p>
          <a:p>
            <a:pPr marL="742950" lvl="1" indent="-285750" algn="just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Missile guidance</a:t>
            </a:r>
            <a:endParaRPr/>
          </a:p>
          <a:p>
            <a:pPr marL="342900" lvl="0" indent="-3429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Traffic and Road Monitoring</a:t>
            </a:r>
            <a:endParaRPr/>
          </a:p>
          <a:p>
            <a:pPr marL="742950" lvl="1" indent="-285750" algn="just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Traffic monitoring</a:t>
            </a:r>
            <a:endParaRPr/>
          </a:p>
          <a:p>
            <a:pPr marL="742950" lvl="1" indent="-285750" algn="just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Adaptive traffic lights</a:t>
            </a:r>
            <a:endParaRPr/>
          </a:p>
          <a:p>
            <a:pPr marL="342900" lvl="0" indent="-2159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159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159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159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86" name="Google Shape;286;p23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23</a:t>
            </a:fld>
            <a:endParaRPr/>
          </a:p>
        </p:txBody>
      </p:sp>
      <p:sp>
        <p:nvSpPr>
          <p:cNvPr id="293" name="Google Shape;293;p24"/>
          <p:cNvSpPr txBox="1"/>
          <p:nvPr/>
        </p:nvSpPr>
        <p:spPr>
          <a:xfrm>
            <a:off x="457200" y="202630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IN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Examples: Image Enhancement</a:t>
            </a:r>
            <a:endParaRPr sz="4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4"/>
          <p:cNvSpPr txBox="1"/>
          <p:nvPr/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of the most common uses of DIP techniques: improve quality, remove noise etc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" name="Google Shape;295;p24"/>
          <p:cNvGrpSpPr/>
          <p:nvPr/>
        </p:nvGrpSpPr>
        <p:grpSpPr>
          <a:xfrm>
            <a:off x="3535859" y="4231655"/>
            <a:ext cx="4865687" cy="2117725"/>
            <a:chOff x="1695" y="2986"/>
            <a:chExt cx="3065" cy="1334"/>
          </a:xfrm>
        </p:grpSpPr>
        <p:pic>
          <p:nvPicPr>
            <p:cNvPr id="296" name="Google Shape;296;p24"/>
            <p:cNvPicPr preferRelativeResize="0"/>
            <p:nvPr/>
          </p:nvPicPr>
          <p:blipFill rotWithShape="1">
            <a:blip r:embed="rId3">
              <a:alphaModFix/>
            </a:blip>
            <a:srcRect l="19979" r="40210" b="50188"/>
            <a:stretch/>
          </p:blipFill>
          <p:spPr>
            <a:xfrm>
              <a:off x="1695" y="2991"/>
              <a:ext cx="1321" cy="1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24"/>
            <p:cNvPicPr preferRelativeResize="0"/>
            <p:nvPr/>
          </p:nvPicPr>
          <p:blipFill rotWithShape="1">
            <a:blip r:embed="rId3">
              <a:alphaModFix/>
            </a:blip>
            <a:srcRect l="59715" t="49874"/>
            <a:stretch/>
          </p:blipFill>
          <p:spPr>
            <a:xfrm>
              <a:off x="3423" y="2986"/>
              <a:ext cx="1337" cy="13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8" name="Google Shape;298;p24"/>
            <p:cNvSpPr/>
            <p:nvPr/>
          </p:nvSpPr>
          <p:spPr>
            <a:xfrm>
              <a:off x="3053" y="3542"/>
              <a:ext cx="343" cy="222"/>
            </a:xfrm>
            <a:prstGeom prst="rightArrow">
              <a:avLst>
                <a:gd name="adj1" fmla="val 50000"/>
                <a:gd name="adj2" fmla="val 38626"/>
              </a:avLst>
            </a:prstGeom>
            <a:solidFill>
              <a:schemeClr val="accent2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24"/>
          <p:cNvGrpSpPr/>
          <p:nvPr/>
        </p:nvGrpSpPr>
        <p:grpSpPr>
          <a:xfrm>
            <a:off x="3710484" y="2348880"/>
            <a:ext cx="4497387" cy="1873250"/>
            <a:chOff x="1805" y="1810"/>
            <a:chExt cx="2833" cy="1180"/>
          </a:xfrm>
        </p:grpSpPr>
        <p:pic>
          <p:nvPicPr>
            <p:cNvPr id="300" name="Google Shape;300;p24"/>
            <p:cNvPicPr preferRelativeResize="0"/>
            <p:nvPr/>
          </p:nvPicPr>
          <p:blipFill rotWithShape="1">
            <a:blip r:embed="rId4">
              <a:alphaModFix/>
            </a:blip>
            <a:srcRect r="66150" b="29172"/>
            <a:stretch/>
          </p:blipFill>
          <p:spPr>
            <a:xfrm>
              <a:off x="1805" y="1810"/>
              <a:ext cx="1231" cy="1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24"/>
            <p:cNvPicPr preferRelativeResize="0"/>
            <p:nvPr/>
          </p:nvPicPr>
          <p:blipFill rotWithShape="1">
            <a:blip r:embed="rId4">
              <a:alphaModFix/>
            </a:blip>
            <a:srcRect l="66375" r="224" b="29172"/>
            <a:stretch/>
          </p:blipFill>
          <p:spPr>
            <a:xfrm>
              <a:off x="3423" y="1810"/>
              <a:ext cx="1215" cy="11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Google Shape;302;p24"/>
            <p:cNvSpPr/>
            <p:nvPr/>
          </p:nvSpPr>
          <p:spPr>
            <a:xfrm>
              <a:off x="3054" y="2289"/>
              <a:ext cx="343" cy="222"/>
            </a:xfrm>
            <a:prstGeom prst="rightArrow">
              <a:avLst>
                <a:gd name="adj1" fmla="val 50000"/>
                <a:gd name="adj2" fmla="val 38626"/>
              </a:avLst>
            </a:prstGeom>
            <a:solidFill>
              <a:schemeClr val="accent2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3" name="Google Shape;303;p24"/>
          <p:cNvGrpSpPr/>
          <p:nvPr/>
        </p:nvGrpSpPr>
        <p:grpSpPr>
          <a:xfrm>
            <a:off x="827584" y="2401268"/>
            <a:ext cx="2555875" cy="3946525"/>
            <a:chOff x="535" y="1813"/>
            <a:chExt cx="1610" cy="2486"/>
          </a:xfrm>
        </p:grpSpPr>
        <p:pic>
          <p:nvPicPr>
            <p:cNvPr id="304" name="Google Shape;304;p24"/>
            <p:cNvPicPr preferRelativeResize="0"/>
            <p:nvPr/>
          </p:nvPicPr>
          <p:blipFill rotWithShape="1">
            <a:blip r:embed="rId5">
              <a:alphaModFix/>
            </a:blip>
            <a:srcRect r="60215" b="51291"/>
            <a:stretch/>
          </p:blipFill>
          <p:spPr>
            <a:xfrm>
              <a:off x="545" y="1813"/>
              <a:ext cx="1589" cy="10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24"/>
            <p:cNvPicPr preferRelativeResize="0"/>
            <p:nvPr/>
          </p:nvPicPr>
          <p:blipFill rotWithShape="1">
            <a:blip r:embed="rId5">
              <a:alphaModFix/>
            </a:blip>
            <a:srcRect l="39458" t="48575" r="20232" b="2271"/>
            <a:stretch/>
          </p:blipFill>
          <p:spPr>
            <a:xfrm>
              <a:off x="535" y="3195"/>
              <a:ext cx="1610" cy="11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6" name="Google Shape;306;p24"/>
            <p:cNvSpPr/>
            <p:nvPr/>
          </p:nvSpPr>
          <p:spPr>
            <a:xfrm>
              <a:off x="1198" y="2941"/>
              <a:ext cx="283" cy="252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2">
                <a:alpha val="89411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4"/>
            <p:cNvSpPr txBox="1"/>
            <p:nvPr/>
          </p:nvSpPr>
          <p:spPr>
            <a:xfrm rot="5400000">
              <a:off x="1206" y="2965"/>
              <a:ext cx="220" cy="1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24</a:t>
            </a:fld>
            <a:endParaRPr/>
          </a:p>
        </p:txBody>
      </p:sp>
      <p:sp>
        <p:nvSpPr>
          <p:cNvPr id="314" name="Google Shape;314;p25"/>
          <p:cNvSpPr txBox="1"/>
          <p:nvPr/>
        </p:nvSpPr>
        <p:spPr>
          <a:xfrm>
            <a:off x="395536" y="202630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IN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Examples: The Hubble Telescope</a:t>
            </a:r>
            <a:endParaRPr sz="4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5"/>
          <p:cNvSpPr txBox="1"/>
          <p:nvPr/>
        </p:nvSpPr>
        <p:spPr>
          <a:xfrm>
            <a:off x="179512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Launched in 1990 the Hubble </a:t>
            </a:r>
            <a:b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telescope can take images of </a:t>
            </a:r>
            <a:b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very distant objects</a:t>
            </a:r>
            <a:endParaRPr/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an incorrect mirror </a:t>
            </a:r>
            <a:b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made many of Hubble’s </a:t>
            </a:r>
            <a:b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useless</a:t>
            </a:r>
            <a:endParaRPr/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processing </a:t>
            </a:r>
            <a:b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techniques were </a:t>
            </a:r>
            <a:b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to fix this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25" descr="The Hubble Space Telescop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24128" y="1412776"/>
            <a:ext cx="2909888" cy="2357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5" descr="GPN-2002-0000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34829" y="3871913"/>
            <a:ext cx="5081587" cy="2722562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5"/>
          <p:cNvSpPr/>
          <p:nvPr/>
        </p:nvSpPr>
        <p:spPr>
          <a:xfrm>
            <a:off x="5462091" y="5149850"/>
            <a:ext cx="625475" cy="417513"/>
          </a:xfrm>
          <a:prstGeom prst="rightArrow">
            <a:avLst>
              <a:gd name="adj1" fmla="val 50000"/>
              <a:gd name="adj2" fmla="val 37452"/>
            </a:avLst>
          </a:prstGeom>
          <a:solidFill>
            <a:srgbClr val="00CCFF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6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25</a:t>
            </a:fld>
            <a:endParaRPr/>
          </a:p>
        </p:txBody>
      </p:sp>
      <p:sp>
        <p:nvSpPr>
          <p:cNvPr id="325" name="Google Shape;325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IN" sz="4000"/>
              <a:t>Examples: Artistic Effects</a:t>
            </a:r>
            <a:endParaRPr sz="4000"/>
          </a:p>
        </p:txBody>
      </p:sp>
      <p:sp>
        <p:nvSpPr>
          <p:cNvPr id="326" name="Google Shape;326;p26"/>
          <p:cNvSpPr txBox="1"/>
          <p:nvPr/>
        </p:nvSpPr>
        <p:spPr>
          <a:xfrm>
            <a:off x="457200" y="1333500"/>
            <a:ext cx="4474840" cy="55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Artistic effects are used to make images more visually appealing, to add special effects and to make composite images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26" descr="gump_nixon_m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1101" y="4221088"/>
            <a:ext cx="2973387" cy="17510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28" name="Google Shape;32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36096" y="1268760"/>
            <a:ext cx="3349005" cy="239490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29" name="Google Shape;329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62325" y="4221088"/>
            <a:ext cx="2530475" cy="175418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30" name="Google Shape;330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528" y="4221088"/>
            <a:ext cx="2903860" cy="17526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26</a:t>
            </a:fld>
            <a:endParaRPr/>
          </a:p>
        </p:txBody>
      </p:sp>
      <p:sp>
        <p:nvSpPr>
          <p:cNvPr id="337" name="Google Shape;337;p27"/>
          <p:cNvSpPr txBox="1">
            <a:spLocks noGrp="1"/>
          </p:cNvSpPr>
          <p:nvPr>
            <p:ph type="title"/>
          </p:nvPr>
        </p:nvSpPr>
        <p:spPr>
          <a:xfrm>
            <a:off x="457200" y="265956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IN" sz="4000"/>
              <a:t>Examples: Medicine</a:t>
            </a:r>
            <a:endParaRPr sz="4000"/>
          </a:p>
        </p:txBody>
      </p:sp>
      <p:sp>
        <p:nvSpPr>
          <p:cNvPr id="338" name="Google Shape;338;p27"/>
          <p:cNvSpPr txBox="1"/>
          <p:nvPr/>
        </p:nvSpPr>
        <p:spPr>
          <a:xfrm>
            <a:off x="457200" y="1116062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slice from MRI scan of canine heart, and find boundaries between types of tissue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IN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with gray levels representing tissue density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IN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a suitable filter to highlight edges</a:t>
            </a:r>
            <a:endParaRPr/>
          </a:p>
        </p:txBody>
      </p:sp>
      <p:pic>
        <p:nvPicPr>
          <p:cNvPr id="339" name="Google Shape;339;p27" descr="006"/>
          <p:cNvPicPr preferRelativeResize="0"/>
          <p:nvPr/>
        </p:nvPicPr>
        <p:blipFill rotWithShape="1">
          <a:blip r:embed="rId3">
            <a:alphaModFix/>
          </a:blip>
          <a:srcRect t="53270" b="7060"/>
          <a:stretch/>
        </p:blipFill>
        <p:spPr>
          <a:xfrm>
            <a:off x="4921250" y="3356992"/>
            <a:ext cx="3281363" cy="250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7" descr="006"/>
          <p:cNvPicPr preferRelativeResize="0"/>
          <p:nvPr/>
        </p:nvPicPr>
        <p:blipFill rotWithShape="1">
          <a:blip r:embed="rId3">
            <a:alphaModFix/>
          </a:blip>
          <a:srcRect b="60330"/>
          <a:stretch/>
        </p:blipFill>
        <p:spPr>
          <a:xfrm>
            <a:off x="1020763" y="3356992"/>
            <a:ext cx="3281362" cy="2500312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7"/>
          <p:cNvSpPr txBox="1"/>
          <p:nvPr/>
        </p:nvSpPr>
        <p:spPr>
          <a:xfrm>
            <a:off x="935038" y="5877272"/>
            <a:ext cx="34544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 MRI Image of a Dog Heart</a:t>
            </a:r>
            <a:endParaRPr/>
          </a:p>
        </p:txBody>
      </p:sp>
      <p:sp>
        <p:nvSpPr>
          <p:cNvPr id="342" name="Google Shape;342;p27"/>
          <p:cNvSpPr txBox="1"/>
          <p:nvPr/>
        </p:nvSpPr>
        <p:spPr>
          <a:xfrm>
            <a:off x="4835525" y="5805264"/>
            <a:ext cx="34544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Edge Detection Image</a:t>
            </a:r>
            <a:endParaRPr/>
          </a:p>
        </p:txBody>
      </p:sp>
      <p:cxnSp>
        <p:nvCxnSpPr>
          <p:cNvPr id="343" name="Google Shape;343;p27"/>
          <p:cNvCxnSpPr/>
          <p:nvPr/>
        </p:nvCxnSpPr>
        <p:spPr>
          <a:xfrm>
            <a:off x="4302125" y="4607942"/>
            <a:ext cx="619125" cy="0"/>
          </a:xfrm>
          <a:prstGeom prst="straightConnector1">
            <a:avLst/>
          </a:prstGeom>
          <a:noFill/>
          <a:ln w="635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8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27</a:t>
            </a:fld>
            <a:endParaRPr/>
          </a:p>
        </p:txBody>
      </p:sp>
      <p:sp>
        <p:nvSpPr>
          <p:cNvPr id="350" name="Google Shape;350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IN" sz="4000"/>
              <a:t>Examples: GIS</a:t>
            </a:r>
            <a:endParaRPr sz="4000"/>
          </a:p>
        </p:txBody>
      </p:sp>
      <p:sp>
        <p:nvSpPr>
          <p:cNvPr id="351" name="Google Shape;351;p28"/>
          <p:cNvSpPr txBox="1"/>
          <p:nvPr/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Geographic Information Systems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IN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 image processing techniques are used extensively to manipulate satellite imagery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IN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Terrain classification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IN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Meteorology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" name="Google Shape;352;p28"/>
          <p:cNvPicPr preferRelativeResize="0"/>
          <p:nvPr/>
        </p:nvPicPr>
        <p:blipFill rotWithShape="1">
          <a:blip r:embed="rId3">
            <a:alphaModFix/>
          </a:blip>
          <a:srcRect b="11294"/>
          <a:stretch/>
        </p:blipFill>
        <p:spPr>
          <a:xfrm>
            <a:off x="223838" y="3615903"/>
            <a:ext cx="5135562" cy="2643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8"/>
          <p:cNvPicPr preferRelativeResize="0"/>
          <p:nvPr/>
        </p:nvPicPr>
        <p:blipFill rotWithShape="1">
          <a:blip r:embed="rId4">
            <a:alphaModFix/>
          </a:blip>
          <a:srcRect r="33503"/>
          <a:stretch/>
        </p:blipFill>
        <p:spPr>
          <a:xfrm>
            <a:off x="5797550" y="3493665"/>
            <a:ext cx="2898775" cy="2887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28</a:t>
            </a:fld>
            <a:endParaRPr/>
          </a:p>
        </p:txBody>
      </p:sp>
      <p:sp>
        <p:nvSpPr>
          <p:cNvPr id="360" name="Google Shape;360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IN" sz="4000"/>
              <a:t>Examples: GIS </a:t>
            </a:r>
            <a:r>
              <a:rPr lang="en-IN" sz="3200"/>
              <a:t>(Cont…)</a:t>
            </a:r>
            <a:endParaRPr sz="3200"/>
          </a:p>
        </p:txBody>
      </p:sp>
      <p:sp>
        <p:nvSpPr>
          <p:cNvPr id="361" name="Google Shape;361;p29"/>
          <p:cNvSpPr txBox="1"/>
          <p:nvPr/>
        </p:nvSpPr>
        <p:spPr>
          <a:xfrm>
            <a:off x="457200" y="980728"/>
            <a:ext cx="4348163" cy="55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3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Night-Time Lights of the World</a:t>
            </a: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 set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IN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inventory of human settlement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IN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hard to imagine the kind of analysis that might be done using this data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2" name="Google Shape;362;p29"/>
          <p:cNvPicPr preferRelativeResize="0"/>
          <p:nvPr/>
        </p:nvPicPr>
        <p:blipFill rotWithShape="1">
          <a:blip r:embed="rId3">
            <a:alphaModFix/>
          </a:blip>
          <a:srcRect l="18454"/>
          <a:stretch/>
        </p:blipFill>
        <p:spPr>
          <a:xfrm>
            <a:off x="4729163" y="1044228"/>
            <a:ext cx="3970337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0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29</a:t>
            </a:fld>
            <a:endParaRPr/>
          </a:p>
        </p:txBody>
      </p:sp>
      <p:sp>
        <p:nvSpPr>
          <p:cNvPr id="369" name="Google Shape;369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IN" sz="4000"/>
              <a:t>Examples: Industrial Inspection</a:t>
            </a:r>
            <a:endParaRPr sz="4000"/>
          </a:p>
        </p:txBody>
      </p:sp>
      <p:sp>
        <p:nvSpPr>
          <p:cNvPr id="370" name="Google Shape;370;p30"/>
          <p:cNvSpPr txBox="1"/>
          <p:nvPr/>
        </p:nvSpPr>
        <p:spPr>
          <a:xfrm>
            <a:off x="323528" y="980728"/>
            <a:ext cx="4621213" cy="55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operators are expensive, slow and</a:t>
            </a:r>
            <a:b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unreliable</a:t>
            </a:r>
            <a:endParaRPr/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machines do the</a:t>
            </a:r>
            <a:b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 instead</a:t>
            </a:r>
            <a:endParaRPr/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Industrial vision systems </a:t>
            </a:r>
            <a:b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used in all kinds of industries</a:t>
            </a:r>
            <a:endParaRPr/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trust them?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p30"/>
          <p:cNvPicPr preferRelativeResize="0"/>
          <p:nvPr/>
        </p:nvPicPr>
        <p:blipFill rotWithShape="1">
          <a:blip r:embed="rId3">
            <a:alphaModFix/>
          </a:blip>
          <a:srcRect l="19542"/>
          <a:stretch/>
        </p:blipFill>
        <p:spPr>
          <a:xfrm>
            <a:off x="4890766" y="1083916"/>
            <a:ext cx="3960812" cy="5211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Calibri"/>
              <a:buNone/>
            </a:pPr>
            <a:r>
              <a:rPr lang="en-IN"/>
              <a:t>What is Digital Image? </a:t>
            </a:r>
            <a:r>
              <a:rPr lang="en-IN" sz="3600"/>
              <a:t>(Cont.)</a:t>
            </a:r>
            <a:endParaRPr sz="3600"/>
          </a:p>
        </p:txBody>
      </p:sp>
      <p:sp>
        <p:nvSpPr>
          <p:cNvPr id="116" name="Google Shape;116;p4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sz="2800" dirty="0"/>
              <a:t>Common image formats include:</a:t>
            </a:r>
            <a:endParaRPr dirty="0"/>
          </a:p>
          <a:p>
            <a:pPr marL="742950" lvl="1" indent="-285750" algn="just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 sz="2400" dirty="0"/>
              <a:t>1 sample per point (B&amp;W </a:t>
            </a:r>
            <a:r>
              <a:rPr lang="en-IN" sz="2400" dirty="0" smtClean="0"/>
              <a:t>and </a:t>
            </a:r>
            <a:r>
              <a:rPr lang="en-IN" sz="2400" dirty="0"/>
              <a:t>Grayscale)</a:t>
            </a:r>
            <a:endParaRPr dirty="0"/>
          </a:p>
          <a:p>
            <a:pPr marL="742950" lvl="1" indent="-285750" algn="just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 sz="2400" dirty="0"/>
              <a:t>3 samples per point (Red, Green, and Blue)</a:t>
            </a:r>
            <a:endParaRPr dirty="0"/>
          </a:p>
          <a:p>
            <a:pPr marL="457200" lvl="1" indent="0" algn="just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/>
          </a:p>
          <a:p>
            <a:pPr marL="457200" lvl="1" indent="0" algn="just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/>
          </a:p>
          <a:p>
            <a:pPr marL="742950" lvl="1" indent="-144780" algn="just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/>
          </a:p>
          <a:p>
            <a:pPr marL="742950" lvl="1" indent="-144780" algn="just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/>
          </a:p>
          <a:p>
            <a:pPr marL="742950" lvl="1" indent="-144780" algn="just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/>
          </a:p>
          <a:p>
            <a:pPr marL="0" lvl="0" indent="0" algn="just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800" dirty="0"/>
          </a:p>
          <a:p>
            <a:pPr marL="0" lvl="0" indent="0" algn="just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800" b="1" dirty="0"/>
          </a:p>
          <a:p>
            <a:pPr marL="0" lvl="0" indent="0" algn="just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sz="2800" b="1" dirty="0"/>
              <a:t>For most of this course we will focus on grey-scale images</a:t>
            </a:r>
            <a:endParaRPr sz="2800" b="1" dirty="0"/>
          </a:p>
          <a:p>
            <a:pPr marL="342900" lvl="0" indent="-154940" algn="just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118" name="Google Shape;118;p4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  <p:pic>
        <p:nvPicPr>
          <p:cNvPr id="119" name="Google Shape;119;p4" descr="waterfa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0112" y="2955330"/>
            <a:ext cx="2416175" cy="2087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 descr="waterfa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1640" y="2955330"/>
            <a:ext cx="2416175" cy="2087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1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30</a:t>
            </a:fld>
            <a:endParaRPr/>
          </a:p>
        </p:txBody>
      </p:sp>
      <p:sp>
        <p:nvSpPr>
          <p:cNvPr id="378" name="Google Shape;378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IN" sz="4000"/>
              <a:t>Examples: PCB Inspection</a:t>
            </a:r>
            <a:endParaRPr sz="4000"/>
          </a:p>
        </p:txBody>
      </p:sp>
      <p:sp>
        <p:nvSpPr>
          <p:cNvPr id="379" name="Google Shape;379;p31"/>
          <p:cNvSpPr txBox="1"/>
          <p:nvPr/>
        </p:nvSpPr>
        <p:spPr>
          <a:xfrm>
            <a:off x="457200" y="980728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Printed Circuit Board (PCB) inspection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IN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inspection is used to determine that all components are present and that all solder joints are acceptable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IN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conventional imaging and x-ray imaging are used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Google Shape;380;p31" descr="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7013" y="3871913"/>
            <a:ext cx="2057400" cy="250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1" descr="Medalist5DXSeries5kl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825" y="3870325"/>
            <a:ext cx="3022600" cy="251100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82" name="Google Shape;382;p31" descr="PCB%20Board%2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63950" y="4899025"/>
            <a:ext cx="2774950" cy="1482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3313" y="3870325"/>
            <a:ext cx="1238250" cy="928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95888" y="3870325"/>
            <a:ext cx="1235075" cy="9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2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31</a:t>
            </a:fld>
            <a:endParaRPr/>
          </a:p>
        </p:txBody>
      </p:sp>
      <p:sp>
        <p:nvSpPr>
          <p:cNvPr id="391" name="Google Shape;391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IN" sz="4000"/>
              <a:t>Examples: Law Enforcement</a:t>
            </a:r>
            <a:endParaRPr sz="4000"/>
          </a:p>
        </p:txBody>
      </p:sp>
      <p:sp>
        <p:nvSpPr>
          <p:cNvPr id="392" name="Google Shape;392;p32"/>
          <p:cNvSpPr txBox="1"/>
          <p:nvPr/>
        </p:nvSpPr>
        <p:spPr>
          <a:xfrm>
            <a:off x="457200" y="1052736"/>
            <a:ext cx="4622800" cy="55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processing techniques are used extensively by law enforcers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IN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plate recognition for speed cameras/automated toll systems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IN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Fingerprint recognition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IN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Enhancement of CCTV images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" name="Google Shape;393;p32"/>
          <p:cNvPicPr preferRelativeResize="0"/>
          <p:nvPr/>
        </p:nvPicPr>
        <p:blipFill rotWithShape="1">
          <a:blip r:embed="rId3">
            <a:alphaModFix/>
          </a:blip>
          <a:srcRect t="27013" r="19790"/>
          <a:stretch/>
        </p:blipFill>
        <p:spPr>
          <a:xfrm>
            <a:off x="5027613" y="1054819"/>
            <a:ext cx="3898900" cy="3036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2"/>
          <p:cNvPicPr preferRelativeResize="0"/>
          <p:nvPr/>
        </p:nvPicPr>
        <p:blipFill rotWithShape="1">
          <a:blip r:embed="rId4">
            <a:alphaModFix/>
          </a:blip>
          <a:srcRect r="19370"/>
          <a:stretch/>
        </p:blipFill>
        <p:spPr>
          <a:xfrm>
            <a:off x="5672138" y="4139332"/>
            <a:ext cx="2609850" cy="2386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3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32</a:t>
            </a:fld>
            <a:endParaRPr/>
          </a:p>
        </p:txBody>
      </p:sp>
      <p:sp>
        <p:nvSpPr>
          <p:cNvPr id="401" name="Google Shape;401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IN" sz="4000"/>
              <a:t>Examples: HCI</a:t>
            </a:r>
            <a:endParaRPr sz="4000"/>
          </a:p>
        </p:txBody>
      </p:sp>
      <p:sp>
        <p:nvSpPr>
          <p:cNvPr id="402" name="Google Shape;402;p33"/>
          <p:cNvSpPr txBox="1"/>
          <p:nvPr/>
        </p:nvSpPr>
        <p:spPr>
          <a:xfrm>
            <a:off x="296863" y="1124744"/>
            <a:ext cx="5486400" cy="55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 to make human computer interfaces more natural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IN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Face recognition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IN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/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anyone remember the </a:t>
            </a:r>
            <a:b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interface from “Minority Report”?</a:t>
            </a:r>
            <a:endParaRPr/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tasks can be </a:t>
            </a:r>
            <a:endParaRPr/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extremely difficult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7213" y="4283869"/>
            <a:ext cx="1366837" cy="203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62638" y="3775869"/>
            <a:ext cx="3125787" cy="256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38825" y="1388269"/>
            <a:ext cx="314325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Key Stages in Digital Image Processing</a:t>
            </a:r>
            <a:endParaRPr/>
          </a:p>
        </p:txBody>
      </p:sp>
      <p:sp>
        <p:nvSpPr>
          <p:cNvPr id="412" name="Google Shape;412;p34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33</a:t>
            </a:fld>
            <a:endParaRPr/>
          </a:p>
        </p:txBody>
      </p:sp>
      <p:sp>
        <p:nvSpPr>
          <p:cNvPr id="413" name="Google Shape;413;p34"/>
          <p:cNvSpPr/>
          <p:nvPr/>
        </p:nvSpPr>
        <p:spPr>
          <a:xfrm>
            <a:off x="550863" y="3605560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Acquisition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34"/>
          <p:cNvSpPr/>
          <p:nvPr/>
        </p:nvSpPr>
        <p:spPr>
          <a:xfrm>
            <a:off x="2532063" y="1268760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Restoration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4"/>
          <p:cNvSpPr/>
          <p:nvPr/>
        </p:nvSpPr>
        <p:spPr>
          <a:xfrm>
            <a:off x="4910138" y="1268760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Morphological Processing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4"/>
          <p:cNvSpPr/>
          <p:nvPr/>
        </p:nvSpPr>
        <p:spPr>
          <a:xfrm>
            <a:off x="6877050" y="2481610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4"/>
          <p:cNvSpPr/>
          <p:nvPr/>
        </p:nvSpPr>
        <p:spPr>
          <a:xfrm>
            <a:off x="6877050" y="4729510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Representation &amp; Description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4"/>
          <p:cNvSpPr/>
          <p:nvPr/>
        </p:nvSpPr>
        <p:spPr>
          <a:xfrm>
            <a:off x="550863" y="2481610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Enhancement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4"/>
          <p:cNvSpPr/>
          <p:nvPr/>
        </p:nvSpPr>
        <p:spPr>
          <a:xfrm>
            <a:off x="6877050" y="3605560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Recognition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4"/>
          <p:cNvSpPr txBox="1"/>
          <p:nvPr/>
        </p:nvSpPr>
        <p:spPr>
          <a:xfrm>
            <a:off x="455613" y="4961285"/>
            <a:ext cx="18859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Domain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1" name="Google Shape;421;p34"/>
          <p:cNvCxnSpPr>
            <a:stCxn id="420" idx="0"/>
            <a:endCxn id="413" idx="2"/>
          </p:cNvCxnSpPr>
          <p:nvPr/>
        </p:nvCxnSpPr>
        <p:spPr>
          <a:xfrm rot="10800000">
            <a:off x="1398588" y="4435685"/>
            <a:ext cx="0" cy="525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2" name="Google Shape;422;p34"/>
          <p:cNvCxnSpPr>
            <a:stCxn id="413" idx="0"/>
            <a:endCxn id="418" idx="2"/>
          </p:cNvCxnSpPr>
          <p:nvPr/>
        </p:nvCxnSpPr>
        <p:spPr>
          <a:xfrm rot="10800000">
            <a:off x="1398588" y="3311860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3" name="Google Shape;423;p34"/>
          <p:cNvCxnSpPr>
            <a:stCxn id="419" idx="2"/>
            <a:endCxn id="417" idx="0"/>
          </p:cNvCxnSpPr>
          <p:nvPr/>
        </p:nvCxnSpPr>
        <p:spPr>
          <a:xfrm>
            <a:off x="7724775" y="4435823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4" name="Google Shape;424;p34"/>
          <p:cNvCxnSpPr>
            <a:stCxn id="416" idx="2"/>
            <a:endCxn id="419" idx="0"/>
          </p:cNvCxnSpPr>
          <p:nvPr/>
        </p:nvCxnSpPr>
        <p:spPr>
          <a:xfrm>
            <a:off x="7724775" y="3311873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5" name="Google Shape;425;p34"/>
          <p:cNvCxnSpPr>
            <a:stCxn id="415" idx="3"/>
            <a:endCxn id="416" idx="0"/>
          </p:cNvCxnSpPr>
          <p:nvPr/>
        </p:nvCxnSpPr>
        <p:spPr>
          <a:xfrm>
            <a:off x="6605588" y="1683892"/>
            <a:ext cx="1119300" cy="7977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426" name="Google Shape;426;p34"/>
          <p:cNvCxnSpPr>
            <a:stCxn id="414" idx="3"/>
            <a:endCxn id="415" idx="1"/>
          </p:cNvCxnSpPr>
          <p:nvPr/>
        </p:nvCxnSpPr>
        <p:spPr>
          <a:xfrm>
            <a:off x="4227513" y="1683892"/>
            <a:ext cx="6825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7" name="Google Shape;427;p34"/>
          <p:cNvCxnSpPr>
            <a:stCxn id="418" idx="0"/>
            <a:endCxn id="414" idx="1"/>
          </p:cNvCxnSpPr>
          <p:nvPr/>
        </p:nvCxnSpPr>
        <p:spPr>
          <a:xfrm rot="-5400000">
            <a:off x="1566438" y="1516060"/>
            <a:ext cx="797700" cy="11334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428" name="Google Shape;428;p34"/>
          <p:cNvSpPr/>
          <p:nvPr/>
        </p:nvSpPr>
        <p:spPr>
          <a:xfrm>
            <a:off x="2565400" y="5381973"/>
            <a:ext cx="1695450" cy="830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Colour Image Processing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34"/>
          <p:cNvSpPr/>
          <p:nvPr/>
        </p:nvSpPr>
        <p:spPr>
          <a:xfrm>
            <a:off x="4808538" y="5381973"/>
            <a:ext cx="1695450" cy="830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Compression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4"/>
          <p:cNvSpPr/>
          <p:nvPr/>
        </p:nvSpPr>
        <p:spPr>
          <a:xfrm>
            <a:off x="671332" y="5381973"/>
            <a:ext cx="1695450" cy="830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Wavelet transforms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Key Stages in Digital Image Processing</a:t>
            </a:r>
            <a:endParaRPr/>
          </a:p>
        </p:txBody>
      </p:sp>
      <p:sp>
        <p:nvSpPr>
          <p:cNvPr id="437" name="Google Shape;437;p35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34</a:t>
            </a:fld>
            <a:endParaRPr/>
          </a:p>
        </p:txBody>
      </p:sp>
      <p:sp>
        <p:nvSpPr>
          <p:cNvPr id="438" name="Google Shape;438;p35"/>
          <p:cNvSpPr/>
          <p:nvPr/>
        </p:nvSpPr>
        <p:spPr>
          <a:xfrm>
            <a:off x="550863" y="3605560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Acquisition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5"/>
          <p:cNvSpPr/>
          <p:nvPr/>
        </p:nvSpPr>
        <p:spPr>
          <a:xfrm>
            <a:off x="2532063" y="1268760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Restoration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5"/>
          <p:cNvSpPr/>
          <p:nvPr/>
        </p:nvSpPr>
        <p:spPr>
          <a:xfrm>
            <a:off x="4910138" y="1268760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Morphological Processing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5"/>
          <p:cNvSpPr/>
          <p:nvPr/>
        </p:nvSpPr>
        <p:spPr>
          <a:xfrm>
            <a:off x="6877050" y="2481610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35"/>
          <p:cNvSpPr/>
          <p:nvPr/>
        </p:nvSpPr>
        <p:spPr>
          <a:xfrm>
            <a:off x="6877050" y="4729510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Representation &amp; Description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35"/>
          <p:cNvSpPr/>
          <p:nvPr/>
        </p:nvSpPr>
        <p:spPr>
          <a:xfrm>
            <a:off x="550863" y="2481610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Enhancement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5"/>
          <p:cNvSpPr/>
          <p:nvPr/>
        </p:nvSpPr>
        <p:spPr>
          <a:xfrm>
            <a:off x="6877050" y="3605560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Recognition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5"/>
          <p:cNvSpPr txBox="1"/>
          <p:nvPr/>
        </p:nvSpPr>
        <p:spPr>
          <a:xfrm>
            <a:off x="455613" y="4961285"/>
            <a:ext cx="1885950" cy="366713"/>
          </a:xfrm>
          <a:prstGeom prst="rect">
            <a:avLst/>
          </a:prstGeom>
          <a:solidFill>
            <a:srgbClr val="36609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Domain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6" name="Google Shape;446;p35"/>
          <p:cNvCxnSpPr>
            <a:stCxn id="445" idx="0"/>
            <a:endCxn id="438" idx="2"/>
          </p:cNvCxnSpPr>
          <p:nvPr/>
        </p:nvCxnSpPr>
        <p:spPr>
          <a:xfrm rot="10800000">
            <a:off x="1398588" y="4435685"/>
            <a:ext cx="0" cy="525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7" name="Google Shape;447;p35"/>
          <p:cNvCxnSpPr>
            <a:stCxn id="438" idx="0"/>
            <a:endCxn id="443" idx="2"/>
          </p:cNvCxnSpPr>
          <p:nvPr/>
        </p:nvCxnSpPr>
        <p:spPr>
          <a:xfrm rot="10800000">
            <a:off x="1398588" y="3311860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8" name="Google Shape;448;p35"/>
          <p:cNvCxnSpPr>
            <a:stCxn id="444" idx="2"/>
            <a:endCxn id="442" idx="0"/>
          </p:cNvCxnSpPr>
          <p:nvPr/>
        </p:nvCxnSpPr>
        <p:spPr>
          <a:xfrm>
            <a:off x="7724775" y="4435823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9" name="Google Shape;449;p35"/>
          <p:cNvCxnSpPr>
            <a:stCxn id="441" idx="2"/>
            <a:endCxn id="444" idx="0"/>
          </p:cNvCxnSpPr>
          <p:nvPr/>
        </p:nvCxnSpPr>
        <p:spPr>
          <a:xfrm>
            <a:off x="7724775" y="3311873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0" name="Google Shape;450;p35"/>
          <p:cNvCxnSpPr>
            <a:stCxn id="440" idx="3"/>
            <a:endCxn id="441" idx="0"/>
          </p:cNvCxnSpPr>
          <p:nvPr/>
        </p:nvCxnSpPr>
        <p:spPr>
          <a:xfrm>
            <a:off x="6605588" y="1683892"/>
            <a:ext cx="1119300" cy="7977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451" name="Google Shape;451;p35"/>
          <p:cNvCxnSpPr>
            <a:stCxn id="439" idx="3"/>
            <a:endCxn id="440" idx="1"/>
          </p:cNvCxnSpPr>
          <p:nvPr/>
        </p:nvCxnSpPr>
        <p:spPr>
          <a:xfrm>
            <a:off x="4227513" y="1683892"/>
            <a:ext cx="6825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2" name="Google Shape;452;p35"/>
          <p:cNvCxnSpPr>
            <a:stCxn id="443" idx="0"/>
            <a:endCxn id="439" idx="1"/>
          </p:cNvCxnSpPr>
          <p:nvPr/>
        </p:nvCxnSpPr>
        <p:spPr>
          <a:xfrm rot="-5400000">
            <a:off x="1566438" y="1516060"/>
            <a:ext cx="797700" cy="11334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453" name="Google Shape;453;p35"/>
          <p:cNvSpPr/>
          <p:nvPr/>
        </p:nvSpPr>
        <p:spPr>
          <a:xfrm>
            <a:off x="2565400" y="5381973"/>
            <a:ext cx="1695450" cy="830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Colour Image Processing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5"/>
          <p:cNvSpPr/>
          <p:nvPr/>
        </p:nvSpPr>
        <p:spPr>
          <a:xfrm>
            <a:off x="4808538" y="5381973"/>
            <a:ext cx="1695450" cy="830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Compression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5"/>
          <p:cNvSpPr/>
          <p:nvPr/>
        </p:nvSpPr>
        <p:spPr>
          <a:xfrm>
            <a:off x="2532063" y="2551837"/>
            <a:ext cx="3840137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Knowledge base / Problem Domain:</a:t>
            </a: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Knowledge about the problem domain is coded into an image processing system in form of a knowledge database. Knowledge base can be simple or complex. Knowledge base also controls the interaction between modules.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5"/>
          <p:cNvSpPr/>
          <p:nvPr/>
        </p:nvSpPr>
        <p:spPr>
          <a:xfrm>
            <a:off x="788318" y="5373216"/>
            <a:ext cx="1695450" cy="830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Wavelet transforms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6"/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Key Stages in Digital Image Processing:</a:t>
            </a:r>
            <a:br>
              <a:rPr lang="en-IN"/>
            </a:br>
            <a:r>
              <a:rPr lang="en-IN"/>
              <a:t>Image Enhancement</a:t>
            </a:r>
            <a:endParaRPr/>
          </a:p>
        </p:txBody>
      </p:sp>
      <p:sp>
        <p:nvSpPr>
          <p:cNvPr id="463" name="Google Shape;463;p36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35</a:t>
            </a:fld>
            <a:endParaRPr/>
          </a:p>
        </p:txBody>
      </p:sp>
      <p:sp>
        <p:nvSpPr>
          <p:cNvPr id="464" name="Google Shape;464;p36"/>
          <p:cNvSpPr/>
          <p:nvPr/>
        </p:nvSpPr>
        <p:spPr>
          <a:xfrm>
            <a:off x="550863" y="3684935"/>
            <a:ext cx="1695450" cy="830263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Acquisition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36"/>
          <p:cNvSpPr/>
          <p:nvPr/>
        </p:nvSpPr>
        <p:spPr>
          <a:xfrm>
            <a:off x="2532063" y="1348135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Restoration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36"/>
          <p:cNvSpPr/>
          <p:nvPr/>
        </p:nvSpPr>
        <p:spPr>
          <a:xfrm>
            <a:off x="4910138" y="1348135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Morphological Processing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36"/>
          <p:cNvSpPr/>
          <p:nvPr/>
        </p:nvSpPr>
        <p:spPr>
          <a:xfrm>
            <a:off x="6877050" y="2560985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36"/>
          <p:cNvSpPr/>
          <p:nvPr/>
        </p:nvSpPr>
        <p:spPr>
          <a:xfrm>
            <a:off x="6877050" y="4808885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Representation &amp; Description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36"/>
          <p:cNvSpPr/>
          <p:nvPr/>
        </p:nvSpPr>
        <p:spPr>
          <a:xfrm>
            <a:off x="550863" y="2560985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Enhancement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36"/>
          <p:cNvSpPr/>
          <p:nvPr/>
        </p:nvSpPr>
        <p:spPr>
          <a:xfrm>
            <a:off x="6877050" y="3684935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Recognition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6"/>
          <p:cNvSpPr txBox="1"/>
          <p:nvPr/>
        </p:nvSpPr>
        <p:spPr>
          <a:xfrm>
            <a:off x="455613" y="5040660"/>
            <a:ext cx="18859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Domain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2" name="Google Shape;472;p36"/>
          <p:cNvCxnSpPr>
            <a:stCxn id="471" idx="0"/>
            <a:endCxn id="464" idx="2"/>
          </p:cNvCxnSpPr>
          <p:nvPr/>
        </p:nvCxnSpPr>
        <p:spPr>
          <a:xfrm rot="10800000">
            <a:off x="1398588" y="4515060"/>
            <a:ext cx="0" cy="525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3" name="Google Shape;473;p36"/>
          <p:cNvCxnSpPr>
            <a:stCxn id="464" idx="0"/>
            <a:endCxn id="469" idx="2"/>
          </p:cNvCxnSpPr>
          <p:nvPr/>
        </p:nvCxnSpPr>
        <p:spPr>
          <a:xfrm rot="10800000">
            <a:off x="1398588" y="3391235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4" name="Google Shape;474;p36"/>
          <p:cNvCxnSpPr>
            <a:stCxn id="470" idx="2"/>
            <a:endCxn id="468" idx="0"/>
          </p:cNvCxnSpPr>
          <p:nvPr/>
        </p:nvCxnSpPr>
        <p:spPr>
          <a:xfrm>
            <a:off x="7724775" y="4515198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5" name="Google Shape;475;p36"/>
          <p:cNvCxnSpPr>
            <a:stCxn id="467" idx="2"/>
            <a:endCxn id="470" idx="0"/>
          </p:cNvCxnSpPr>
          <p:nvPr/>
        </p:nvCxnSpPr>
        <p:spPr>
          <a:xfrm>
            <a:off x="7724775" y="3391248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6" name="Google Shape;476;p36"/>
          <p:cNvCxnSpPr>
            <a:stCxn id="466" idx="3"/>
            <a:endCxn id="467" idx="0"/>
          </p:cNvCxnSpPr>
          <p:nvPr/>
        </p:nvCxnSpPr>
        <p:spPr>
          <a:xfrm>
            <a:off x="6605588" y="1763267"/>
            <a:ext cx="1119300" cy="7977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477" name="Google Shape;477;p36"/>
          <p:cNvCxnSpPr>
            <a:stCxn id="465" idx="3"/>
            <a:endCxn id="466" idx="1"/>
          </p:cNvCxnSpPr>
          <p:nvPr/>
        </p:nvCxnSpPr>
        <p:spPr>
          <a:xfrm>
            <a:off x="4227513" y="1763267"/>
            <a:ext cx="6825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8" name="Google Shape;478;p36"/>
          <p:cNvCxnSpPr>
            <a:stCxn id="469" idx="0"/>
            <a:endCxn id="465" idx="1"/>
          </p:cNvCxnSpPr>
          <p:nvPr/>
        </p:nvCxnSpPr>
        <p:spPr>
          <a:xfrm rot="-5400000">
            <a:off x="1566438" y="1595435"/>
            <a:ext cx="797700" cy="11334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pic>
        <p:nvPicPr>
          <p:cNvPr id="479" name="Google Shape;479;p36"/>
          <p:cNvPicPr preferRelativeResize="0"/>
          <p:nvPr/>
        </p:nvPicPr>
        <p:blipFill rotWithShape="1">
          <a:blip r:embed="rId3">
            <a:alphaModFix/>
          </a:blip>
          <a:srcRect b="19398"/>
          <a:stretch/>
        </p:blipFill>
        <p:spPr>
          <a:xfrm>
            <a:off x="2552700" y="2562573"/>
            <a:ext cx="4043363" cy="2271712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6"/>
          <p:cNvSpPr/>
          <p:nvPr/>
        </p:nvSpPr>
        <p:spPr>
          <a:xfrm>
            <a:off x="2565400" y="5461348"/>
            <a:ext cx="1695450" cy="830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Colour Image Processing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6"/>
          <p:cNvSpPr/>
          <p:nvPr/>
        </p:nvSpPr>
        <p:spPr>
          <a:xfrm>
            <a:off x="4808538" y="5461348"/>
            <a:ext cx="1695450" cy="830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Compression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36"/>
          <p:cNvSpPr/>
          <p:nvPr/>
        </p:nvSpPr>
        <p:spPr>
          <a:xfrm>
            <a:off x="380554" y="980728"/>
            <a:ext cx="858393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acquisition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very first stage. Generally this stage involves preprocessing, such as scaling.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36"/>
          <p:cNvSpPr/>
          <p:nvPr/>
        </p:nvSpPr>
        <p:spPr>
          <a:xfrm>
            <a:off x="671332" y="5479058"/>
            <a:ext cx="1695450" cy="830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Wavelet transforms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7"/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Key Stages in Digital Image Processing:</a:t>
            </a:r>
            <a:br>
              <a:rPr lang="en-IN"/>
            </a:br>
            <a:r>
              <a:rPr lang="en-IN"/>
              <a:t>Image Enhancement</a:t>
            </a:r>
            <a:endParaRPr/>
          </a:p>
        </p:txBody>
      </p:sp>
      <p:sp>
        <p:nvSpPr>
          <p:cNvPr id="490" name="Google Shape;490;p37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36</a:t>
            </a:fld>
            <a:endParaRPr/>
          </a:p>
        </p:txBody>
      </p:sp>
      <p:sp>
        <p:nvSpPr>
          <p:cNvPr id="491" name="Google Shape;491;p37"/>
          <p:cNvSpPr/>
          <p:nvPr/>
        </p:nvSpPr>
        <p:spPr>
          <a:xfrm>
            <a:off x="4763963" y="2934618"/>
            <a:ext cx="400050" cy="414337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37"/>
          <p:cNvSpPr/>
          <p:nvPr/>
        </p:nvSpPr>
        <p:spPr>
          <a:xfrm>
            <a:off x="942851" y="3342605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Acquisition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7"/>
          <p:cNvSpPr/>
          <p:nvPr/>
        </p:nvSpPr>
        <p:spPr>
          <a:xfrm>
            <a:off x="2924051" y="1005805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Restoration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37"/>
          <p:cNvSpPr/>
          <p:nvPr/>
        </p:nvSpPr>
        <p:spPr>
          <a:xfrm>
            <a:off x="5302126" y="1005805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Morphological Processing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37"/>
          <p:cNvSpPr/>
          <p:nvPr/>
        </p:nvSpPr>
        <p:spPr>
          <a:xfrm>
            <a:off x="7269038" y="2218655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37"/>
          <p:cNvSpPr/>
          <p:nvPr/>
        </p:nvSpPr>
        <p:spPr>
          <a:xfrm>
            <a:off x="7269038" y="4466555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Representation &amp; Description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37"/>
          <p:cNvSpPr/>
          <p:nvPr/>
        </p:nvSpPr>
        <p:spPr>
          <a:xfrm>
            <a:off x="942851" y="2218655"/>
            <a:ext cx="1695450" cy="830263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Enhancement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37"/>
          <p:cNvSpPr/>
          <p:nvPr/>
        </p:nvSpPr>
        <p:spPr>
          <a:xfrm>
            <a:off x="7269038" y="3342605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Recognition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37"/>
          <p:cNvSpPr txBox="1"/>
          <p:nvPr/>
        </p:nvSpPr>
        <p:spPr>
          <a:xfrm>
            <a:off x="847601" y="4698330"/>
            <a:ext cx="18859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Domain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p37"/>
          <p:cNvCxnSpPr>
            <a:stCxn id="499" idx="0"/>
            <a:endCxn id="492" idx="2"/>
          </p:cNvCxnSpPr>
          <p:nvPr/>
        </p:nvCxnSpPr>
        <p:spPr>
          <a:xfrm rot="10800000">
            <a:off x="1790576" y="4172730"/>
            <a:ext cx="0" cy="525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" name="Google Shape;501;p37"/>
          <p:cNvCxnSpPr>
            <a:stCxn id="492" idx="0"/>
            <a:endCxn id="497" idx="2"/>
          </p:cNvCxnSpPr>
          <p:nvPr/>
        </p:nvCxnSpPr>
        <p:spPr>
          <a:xfrm rot="10800000">
            <a:off x="1790576" y="3048905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" name="Google Shape;502;p37"/>
          <p:cNvCxnSpPr>
            <a:stCxn id="498" idx="2"/>
            <a:endCxn id="496" idx="0"/>
          </p:cNvCxnSpPr>
          <p:nvPr/>
        </p:nvCxnSpPr>
        <p:spPr>
          <a:xfrm>
            <a:off x="8116763" y="4172868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3" name="Google Shape;503;p37"/>
          <p:cNvCxnSpPr>
            <a:stCxn id="495" idx="2"/>
            <a:endCxn id="498" idx="0"/>
          </p:cNvCxnSpPr>
          <p:nvPr/>
        </p:nvCxnSpPr>
        <p:spPr>
          <a:xfrm>
            <a:off x="8116763" y="3048918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" name="Google Shape;504;p37"/>
          <p:cNvCxnSpPr>
            <a:stCxn id="494" idx="3"/>
            <a:endCxn id="495" idx="0"/>
          </p:cNvCxnSpPr>
          <p:nvPr/>
        </p:nvCxnSpPr>
        <p:spPr>
          <a:xfrm>
            <a:off x="6997576" y="1420937"/>
            <a:ext cx="1119300" cy="7977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505" name="Google Shape;505;p37"/>
          <p:cNvCxnSpPr>
            <a:stCxn id="493" idx="3"/>
            <a:endCxn id="494" idx="1"/>
          </p:cNvCxnSpPr>
          <p:nvPr/>
        </p:nvCxnSpPr>
        <p:spPr>
          <a:xfrm>
            <a:off x="4619501" y="1420937"/>
            <a:ext cx="6825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6" name="Google Shape;506;p37"/>
          <p:cNvCxnSpPr>
            <a:stCxn id="497" idx="0"/>
          </p:cNvCxnSpPr>
          <p:nvPr/>
        </p:nvCxnSpPr>
        <p:spPr>
          <a:xfrm rot="-5400000">
            <a:off x="1968326" y="1263005"/>
            <a:ext cx="777900" cy="11334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507" name="Google Shape;507;p37"/>
          <p:cNvSpPr/>
          <p:nvPr/>
        </p:nvSpPr>
        <p:spPr>
          <a:xfrm>
            <a:off x="2957388" y="5119018"/>
            <a:ext cx="1695450" cy="830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Colour Image Processing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37"/>
          <p:cNvSpPr/>
          <p:nvPr/>
        </p:nvSpPr>
        <p:spPr>
          <a:xfrm>
            <a:off x="5200526" y="5119018"/>
            <a:ext cx="1695450" cy="830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Compression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9" name="Google Shape;509;p37"/>
          <p:cNvPicPr preferRelativeResize="0"/>
          <p:nvPr/>
        </p:nvPicPr>
        <p:blipFill rotWithShape="1">
          <a:blip r:embed="rId3">
            <a:alphaModFix/>
          </a:blip>
          <a:srcRect l="40881" t="1314" r="19798" b="50453"/>
          <a:stretch/>
        </p:blipFill>
        <p:spPr>
          <a:xfrm>
            <a:off x="2789113" y="2186905"/>
            <a:ext cx="2001838" cy="19780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510" name="Google Shape;510;p37"/>
          <p:cNvPicPr preferRelativeResize="0"/>
          <p:nvPr/>
        </p:nvPicPr>
        <p:blipFill rotWithShape="1">
          <a:blip r:embed="rId3">
            <a:alphaModFix/>
          </a:blip>
          <a:srcRect l="1334" t="50766" r="59975"/>
          <a:stretch/>
        </p:blipFill>
        <p:spPr>
          <a:xfrm>
            <a:off x="5160838" y="2215480"/>
            <a:ext cx="1968500" cy="20177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511" name="Google Shape;511;p37"/>
          <p:cNvSpPr/>
          <p:nvPr/>
        </p:nvSpPr>
        <p:spPr>
          <a:xfrm>
            <a:off x="194911" y="5877272"/>
            <a:ext cx="882138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enhancement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 process of manipulating an image so that the result is more suitable than the original for a specific application. This techniques are problem oriented (Subjective)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37"/>
          <p:cNvSpPr/>
          <p:nvPr/>
        </p:nvSpPr>
        <p:spPr>
          <a:xfrm>
            <a:off x="1076350" y="5085184"/>
            <a:ext cx="1695450" cy="830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Wavelet transforms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8"/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Key Stages in Digital Image Processing:</a:t>
            </a:r>
            <a:br>
              <a:rPr lang="en-IN"/>
            </a:br>
            <a:r>
              <a:rPr lang="en-IN"/>
              <a:t>Image Restoration</a:t>
            </a:r>
            <a:endParaRPr/>
          </a:p>
        </p:txBody>
      </p:sp>
      <p:sp>
        <p:nvSpPr>
          <p:cNvPr id="519" name="Google Shape;519;p38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37</a:t>
            </a:fld>
            <a:endParaRPr/>
          </a:p>
        </p:txBody>
      </p:sp>
      <p:sp>
        <p:nvSpPr>
          <p:cNvPr id="520" name="Google Shape;520;p38"/>
          <p:cNvSpPr/>
          <p:nvPr/>
        </p:nvSpPr>
        <p:spPr>
          <a:xfrm>
            <a:off x="550863" y="3533552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Acquisition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38"/>
          <p:cNvSpPr/>
          <p:nvPr/>
        </p:nvSpPr>
        <p:spPr>
          <a:xfrm>
            <a:off x="2532063" y="1196752"/>
            <a:ext cx="1695450" cy="830263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Restoration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38"/>
          <p:cNvSpPr/>
          <p:nvPr/>
        </p:nvSpPr>
        <p:spPr>
          <a:xfrm>
            <a:off x="4910138" y="1196752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Morphological Processing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38"/>
          <p:cNvSpPr/>
          <p:nvPr/>
        </p:nvSpPr>
        <p:spPr>
          <a:xfrm>
            <a:off x="6877050" y="2409602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38"/>
          <p:cNvSpPr/>
          <p:nvPr/>
        </p:nvSpPr>
        <p:spPr>
          <a:xfrm>
            <a:off x="6877050" y="4657502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Representation &amp; Description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38"/>
          <p:cNvSpPr/>
          <p:nvPr/>
        </p:nvSpPr>
        <p:spPr>
          <a:xfrm>
            <a:off x="550863" y="2409602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Enhancement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38"/>
          <p:cNvSpPr/>
          <p:nvPr/>
        </p:nvSpPr>
        <p:spPr>
          <a:xfrm>
            <a:off x="6877050" y="3533552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Recognition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38"/>
          <p:cNvSpPr txBox="1"/>
          <p:nvPr/>
        </p:nvSpPr>
        <p:spPr>
          <a:xfrm>
            <a:off x="455613" y="4889277"/>
            <a:ext cx="18859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Domain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8" name="Google Shape;528;p38"/>
          <p:cNvCxnSpPr>
            <a:stCxn id="527" idx="0"/>
            <a:endCxn id="520" idx="2"/>
          </p:cNvCxnSpPr>
          <p:nvPr/>
        </p:nvCxnSpPr>
        <p:spPr>
          <a:xfrm rot="10800000">
            <a:off x="1398588" y="4363677"/>
            <a:ext cx="0" cy="525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9" name="Google Shape;529;p38"/>
          <p:cNvCxnSpPr>
            <a:stCxn id="520" idx="0"/>
            <a:endCxn id="525" idx="2"/>
          </p:cNvCxnSpPr>
          <p:nvPr/>
        </p:nvCxnSpPr>
        <p:spPr>
          <a:xfrm rot="10800000">
            <a:off x="1398588" y="3239852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p38"/>
          <p:cNvCxnSpPr>
            <a:stCxn id="526" idx="2"/>
            <a:endCxn id="524" idx="0"/>
          </p:cNvCxnSpPr>
          <p:nvPr/>
        </p:nvCxnSpPr>
        <p:spPr>
          <a:xfrm>
            <a:off x="7724775" y="4363815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1" name="Google Shape;531;p38"/>
          <p:cNvCxnSpPr>
            <a:stCxn id="523" idx="2"/>
            <a:endCxn id="526" idx="0"/>
          </p:cNvCxnSpPr>
          <p:nvPr/>
        </p:nvCxnSpPr>
        <p:spPr>
          <a:xfrm>
            <a:off x="7724775" y="3239865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2" name="Google Shape;532;p38"/>
          <p:cNvCxnSpPr>
            <a:stCxn id="522" idx="3"/>
            <a:endCxn id="523" idx="0"/>
          </p:cNvCxnSpPr>
          <p:nvPr/>
        </p:nvCxnSpPr>
        <p:spPr>
          <a:xfrm>
            <a:off x="6605588" y="1611884"/>
            <a:ext cx="1119300" cy="7977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533" name="Google Shape;533;p38"/>
          <p:cNvCxnSpPr>
            <a:stCxn id="521" idx="3"/>
            <a:endCxn id="522" idx="1"/>
          </p:cNvCxnSpPr>
          <p:nvPr/>
        </p:nvCxnSpPr>
        <p:spPr>
          <a:xfrm>
            <a:off x="4227513" y="1611884"/>
            <a:ext cx="6825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4" name="Google Shape;534;p38"/>
          <p:cNvCxnSpPr>
            <a:stCxn id="525" idx="0"/>
            <a:endCxn id="521" idx="1"/>
          </p:cNvCxnSpPr>
          <p:nvPr/>
        </p:nvCxnSpPr>
        <p:spPr>
          <a:xfrm rot="-5400000">
            <a:off x="1566438" y="1444052"/>
            <a:ext cx="797700" cy="11334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535" name="Google Shape;535;p38"/>
          <p:cNvSpPr/>
          <p:nvPr/>
        </p:nvSpPr>
        <p:spPr>
          <a:xfrm>
            <a:off x="2565400" y="5309965"/>
            <a:ext cx="1695450" cy="830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Colour Image Processing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38"/>
          <p:cNvSpPr/>
          <p:nvPr/>
        </p:nvSpPr>
        <p:spPr>
          <a:xfrm>
            <a:off x="4808538" y="5309965"/>
            <a:ext cx="1695450" cy="830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Compression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7" name="Google Shape;537;p38"/>
          <p:cNvPicPr preferRelativeResize="0"/>
          <p:nvPr/>
        </p:nvPicPr>
        <p:blipFill rotWithShape="1">
          <a:blip r:embed="rId3">
            <a:alphaModFix/>
          </a:blip>
          <a:srcRect l="39732" t="50376" r="21088"/>
          <a:stretch/>
        </p:blipFill>
        <p:spPr>
          <a:xfrm>
            <a:off x="4321175" y="3282727"/>
            <a:ext cx="2427288" cy="184943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538" name="Google Shape;538;p38"/>
          <p:cNvPicPr preferRelativeResize="0"/>
          <p:nvPr/>
        </p:nvPicPr>
        <p:blipFill rotWithShape="1">
          <a:blip r:embed="rId3">
            <a:alphaModFix/>
          </a:blip>
          <a:srcRect r="60266" b="50418"/>
          <a:stretch/>
        </p:blipFill>
        <p:spPr>
          <a:xfrm>
            <a:off x="2363788" y="2192115"/>
            <a:ext cx="2462212" cy="18478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539" name="Google Shape;539;p38"/>
          <p:cNvSpPr/>
          <p:nvPr/>
        </p:nvSpPr>
        <p:spPr>
          <a:xfrm>
            <a:off x="381522" y="6156012"/>
            <a:ext cx="87269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Restoration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an area that deals with improving the appearance of an image.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38"/>
          <p:cNvSpPr/>
          <p:nvPr/>
        </p:nvSpPr>
        <p:spPr>
          <a:xfrm>
            <a:off x="716310" y="5263034"/>
            <a:ext cx="1695450" cy="830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Wavelet transforms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9"/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Key Stages in Digital Image Processing:</a:t>
            </a:r>
            <a:br>
              <a:rPr lang="en-IN"/>
            </a:br>
            <a:r>
              <a:rPr lang="en-IN"/>
              <a:t>Colour Image Processing</a:t>
            </a:r>
            <a:endParaRPr/>
          </a:p>
        </p:txBody>
      </p:sp>
      <p:sp>
        <p:nvSpPr>
          <p:cNvPr id="547" name="Google Shape;547;p39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38</a:t>
            </a:fld>
            <a:endParaRPr/>
          </a:p>
        </p:txBody>
      </p:sp>
      <p:sp>
        <p:nvSpPr>
          <p:cNvPr id="548" name="Google Shape;548;p39"/>
          <p:cNvSpPr/>
          <p:nvPr/>
        </p:nvSpPr>
        <p:spPr>
          <a:xfrm>
            <a:off x="550863" y="3677568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Acquisition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39"/>
          <p:cNvSpPr/>
          <p:nvPr/>
        </p:nvSpPr>
        <p:spPr>
          <a:xfrm>
            <a:off x="2532063" y="1340768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Restoration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39"/>
          <p:cNvSpPr/>
          <p:nvPr/>
        </p:nvSpPr>
        <p:spPr>
          <a:xfrm>
            <a:off x="4910138" y="1340768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Morphological Processing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39"/>
          <p:cNvSpPr/>
          <p:nvPr/>
        </p:nvSpPr>
        <p:spPr>
          <a:xfrm>
            <a:off x="6877050" y="2553618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39"/>
          <p:cNvSpPr/>
          <p:nvPr/>
        </p:nvSpPr>
        <p:spPr>
          <a:xfrm>
            <a:off x="6877050" y="4801518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Representation &amp; Description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39"/>
          <p:cNvSpPr/>
          <p:nvPr/>
        </p:nvSpPr>
        <p:spPr>
          <a:xfrm>
            <a:off x="550863" y="2553618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Enhancement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39"/>
          <p:cNvSpPr/>
          <p:nvPr/>
        </p:nvSpPr>
        <p:spPr>
          <a:xfrm>
            <a:off x="6877050" y="3677568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Recognition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39"/>
          <p:cNvSpPr txBox="1"/>
          <p:nvPr/>
        </p:nvSpPr>
        <p:spPr>
          <a:xfrm>
            <a:off x="455613" y="5033293"/>
            <a:ext cx="18859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Domain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6" name="Google Shape;556;p39"/>
          <p:cNvCxnSpPr>
            <a:stCxn id="555" idx="0"/>
            <a:endCxn id="548" idx="2"/>
          </p:cNvCxnSpPr>
          <p:nvPr/>
        </p:nvCxnSpPr>
        <p:spPr>
          <a:xfrm rot="10800000">
            <a:off x="1398588" y="4507693"/>
            <a:ext cx="0" cy="525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7" name="Google Shape;557;p39"/>
          <p:cNvCxnSpPr>
            <a:stCxn id="548" idx="0"/>
            <a:endCxn id="553" idx="2"/>
          </p:cNvCxnSpPr>
          <p:nvPr/>
        </p:nvCxnSpPr>
        <p:spPr>
          <a:xfrm rot="10800000">
            <a:off x="1398588" y="3383868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8" name="Google Shape;558;p39"/>
          <p:cNvCxnSpPr>
            <a:stCxn id="554" idx="2"/>
            <a:endCxn id="552" idx="0"/>
          </p:cNvCxnSpPr>
          <p:nvPr/>
        </p:nvCxnSpPr>
        <p:spPr>
          <a:xfrm>
            <a:off x="7724775" y="4507831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9" name="Google Shape;559;p39"/>
          <p:cNvCxnSpPr>
            <a:stCxn id="551" idx="2"/>
            <a:endCxn id="554" idx="0"/>
          </p:cNvCxnSpPr>
          <p:nvPr/>
        </p:nvCxnSpPr>
        <p:spPr>
          <a:xfrm>
            <a:off x="7724775" y="3383881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0" name="Google Shape;560;p39"/>
          <p:cNvCxnSpPr>
            <a:stCxn id="550" idx="3"/>
            <a:endCxn id="551" idx="0"/>
          </p:cNvCxnSpPr>
          <p:nvPr/>
        </p:nvCxnSpPr>
        <p:spPr>
          <a:xfrm>
            <a:off x="6605588" y="1755900"/>
            <a:ext cx="1119300" cy="7977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561" name="Google Shape;561;p39"/>
          <p:cNvCxnSpPr>
            <a:stCxn id="549" idx="3"/>
            <a:endCxn id="550" idx="1"/>
          </p:cNvCxnSpPr>
          <p:nvPr/>
        </p:nvCxnSpPr>
        <p:spPr>
          <a:xfrm>
            <a:off x="4227513" y="1755900"/>
            <a:ext cx="6825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2" name="Google Shape;562;p39"/>
          <p:cNvCxnSpPr>
            <a:stCxn id="553" idx="0"/>
            <a:endCxn id="549" idx="1"/>
          </p:cNvCxnSpPr>
          <p:nvPr/>
        </p:nvCxnSpPr>
        <p:spPr>
          <a:xfrm rot="-5400000">
            <a:off x="1566438" y="1588068"/>
            <a:ext cx="797700" cy="11334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563" name="Google Shape;563;p39"/>
          <p:cNvSpPr/>
          <p:nvPr/>
        </p:nvSpPr>
        <p:spPr>
          <a:xfrm>
            <a:off x="2565400" y="5453981"/>
            <a:ext cx="1695450" cy="830262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Colour Image Processing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39"/>
          <p:cNvSpPr/>
          <p:nvPr/>
        </p:nvSpPr>
        <p:spPr>
          <a:xfrm>
            <a:off x="4808538" y="5453981"/>
            <a:ext cx="1695450" cy="830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Compression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5" name="Google Shape;565;p39"/>
          <p:cNvPicPr preferRelativeResize="0"/>
          <p:nvPr/>
        </p:nvPicPr>
        <p:blipFill rotWithShape="1">
          <a:blip r:embed="rId3">
            <a:alphaModFix/>
          </a:blip>
          <a:srcRect b="26691"/>
          <a:stretch/>
        </p:blipFill>
        <p:spPr>
          <a:xfrm>
            <a:off x="2316163" y="2463131"/>
            <a:ext cx="4491037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9"/>
          <p:cNvSpPr/>
          <p:nvPr/>
        </p:nvSpPr>
        <p:spPr>
          <a:xfrm>
            <a:off x="276758" y="1017601"/>
            <a:ext cx="856984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 Image processing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gaining importance due to increase in use of digital images over internet.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39"/>
          <p:cNvSpPr/>
          <p:nvPr/>
        </p:nvSpPr>
        <p:spPr>
          <a:xfrm>
            <a:off x="716310" y="5479058"/>
            <a:ext cx="1695450" cy="830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Wavelet transforms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0"/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Key Stages in Digital Image Processing:</a:t>
            </a:r>
            <a:br>
              <a:rPr lang="en-IN"/>
            </a:br>
            <a:r>
              <a:rPr lang="en-IN"/>
              <a:t>Wavelet transforms</a:t>
            </a:r>
            <a:endParaRPr/>
          </a:p>
        </p:txBody>
      </p:sp>
      <p:sp>
        <p:nvSpPr>
          <p:cNvPr id="574" name="Google Shape;574;p40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39</a:t>
            </a:fld>
            <a:endParaRPr/>
          </a:p>
        </p:txBody>
      </p:sp>
      <p:sp>
        <p:nvSpPr>
          <p:cNvPr id="575" name="Google Shape;575;p40"/>
          <p:cNvSpPr/>
          <p:nvPr/>
        </p:nvSpPr>
        <p:spPr>
          <a:xfrm>
            <a:off x="179512" y="836712"/>
            <a:ext cx="885698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Wavelets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the foundation for representing images in various degrees of solution, in which images are subdivided into smaller regions.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40"/>
          <p:cNvSpPr/>
          <p:nvPr/>
        </p:nvSpPr>
        <p:spPr>
          <a:xfrm>
            <a:off x="798835" y="3821584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Acquisition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40"/>
          <p:cNvSpPr/>
          <p:nvPr/>
        </p:nvSpPr>
        <p:spPr>
          <a:xfrm>
            <a:off x="2780035" y="1484784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Restoration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40"/>
          <p:cNvSpPr/>
          <p:nvPr/>
        </p:nvSpPr>
        <p:spPr>
          <a:xfrm>
            <a:off x="5158110" y="1484784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Morphological Processing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40"/>
          <p:cNvSpPr/>
          <p:nvPr/>
        </p:nvSpPr>
        <p:spPr>
          <a:xfrm>
            <a:off x="7125022" y="2697634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40"/>
          <p:cNvSpPr/>
          <p:nvPr/>
        </p:nvSpPr>
        <p:spPr>
          <a:xfrm>
            <a:off x="7125022" y="4945534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Representation &amp; Description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40"/>
          <p:cNvSpPr/>
          <p:nvPr/>
        </p:nvSpPr>
        <p:spPr>
          <a:xfrm>
            <a:off x="798835" y="2697634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Enhancement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40"/>
          <p:cNvSpPr/>
          <p:nvPr/>
        </p:nvSpPr>
        <p:spPr>
          <a:xfrm>
            <a:off x="7125022" y="3821584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Recognition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40"/>
          <p:cNvSpPr txBox="1"/>
          <p:nvPr/>
        </p:nvSpPr>
        <p:spPr>
          <a:xfrm>
            <a:off x="703585" y="5177309"/>
            <a:ext cx="18859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Domain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4" name="Google Shape;584;p40"/>
          <p:cNvCxnSpPr>
            <a:stCxn id="583" idx="0"/>
            <a:endCxn id="576" idx="2"/>
          </p:cNvCxnSpPr>
          <p:nvPr/>
        </p:nvCxnSpPr>
        <p:spPr>
          <a:xfrm rot="10800000">
            <a:off x="1646560" y="4651709"/>
            <a:ext cx="0" cy="525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5" name="Google Shape;585;p40"/>
          <p:cNvCxnSpPr>
            <a:stCxn id="576" idx="0"/>
            <a:endCxn id="581" idx="2"/>
          </p:cNvCxnSpPr>
          <p:nvPr/>
        </p:nvCxnSpPr>
        <p:spPr>
          <a:xfrm rot="10800000">
            <a:off x="1646560" y="3527884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6" name="Google Shape;586;p40"/>
          <p:cNvCxnSpPr>
            <a:stCxn id="582" idx="2"/>
            <a:endCxn id="580" idx="0"/>
          </p:cNvCxnSpPr>
          <p:nvPr/>
        </p:nvCxnSpPr>
        <p:spPr>
          <a:xfrm>
            <a:off x="7972747" y="4651847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7" name="Google Shape;587;p40"/>
          <p:cNvCxnSpPr>
            <a:stCxn id="579" idx="2"/>
            <a:endCxn id="582" idx="0"/>
          </p:cNvCxnSpPr>
          <p:nvPr/>
        </p:nvCxnSpPr>
        <p:spPr>
          <a:xfrm>
            <a:off x="7972747" y="3527897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" name="Google Shape;588;p40"/>
          <p:cNvCxnSpPr>
            <a:stCxn id="578" idx="3"/>
            <a:endCxn id="579" idx="0"/>
          </p:cNvCxnSpPr>
          <p:nvPr/>
        </p:nvCxnSpPr>
        <p:spPr>
          <a:xfrm>
            <a:off x="6853560" y="1899916"/>
            <a:ext cx="1119300" cy="7977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589" name="Google Shape;589;p40"/>
          <p:cNvCxnSpPr>
            <a:stCxn id="577" idx="3"/>
            <a:endCxn id="578" idx="1"/>
          </p:cNvCxnSpPr>
          <p:nvPr/>
        </p:nvCxnSpPr>
        <p:spPr>
          <a:xfrm>
            <a:off x="4475485" y="1899916"/>
            <a:ext cx="6825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0" name="Google Shape;590;p40"/>
          <p:cNvCxnSpPr>
            <a:stCxn id="581" idx="0"/>
            <a:endCxn id="577" idx="1"/>
          </p:cNvCxnSpPr>
          <p:nvPr/>
        </p:nvCxnSpPr>
        <p:spPr>
          <a:xfrm rot="-5400000">
            <a:off x="1814410" y="1732084"/>
            <a:ext cx="797700" cy="11334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591" name="Google Shape;591;p40"/>
          <p:cNvSpPr/>
          <p:nvPr/>
        </p:nvSpPr>
        <p:spPr>
          <a:xfrm>
            <a:off x="2813372" y="5597997"/>
            <a:ext cx="1695450" cy="83026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Colour Image Processing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40"/>
          <p:cNvSpPr/>
          <p:nvPr/>
        </p:nvSpPr>
        <p:spPr>
          <a:xfrm>
            <a:off x="5056510" y="5597997"/>
            <a:ext cx="1695450" cy="830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Compression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3" name="Google Shape;593;p40"/>
          <p:cNvPicPr preferRelativeResize="0"/>
          <p:nvPr/>
        </p:nvPicPr>
        <p:blipFill rotWithShape="1">
          <a:blip r:embed="rId3">
            <a:alphaModFix/>
          </a:blip>
          <a:srcRect b="26691"/>
          <a:stretch/>
        </p:blipFill>
        <p:spPr>
          <a:xfrm>
            <a:off x="2564135" y="2607147"/>
            <a:ext cx="4491037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0"/>
          <p:cNvSpPr/>
          <p:nvPr/>
        </p:nvSpPr>
        <p:spPr>
          <a:xfrm>
            <a:off x="964282" y="5623074"/>
            <a:ext cx="1695450" cy="830262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Wavelet transforms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What is Digital Image? </a:t>
            </a:r>
            <a:r>
              <a:rPr lang="en-IN" sz="3600"/>
              <a:t>(Cont.)</a:t>
            </a:r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Pixels: Elements of the digital image , each has intensity.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Intensity of pixel: the amplitude of gray level (in gray scale images)</a:t>
            </a:r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  <p:pic>
        <p:nvPicPr>
          <p:cNvPr id="129" name="Google Shape;12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7825" y="3275037"/>
            <a:ext cx="5848350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1"/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Key Stages in Digital Image Processing:</a:t>
            </a:r>
            <a:br>
              <a:rPr lang="en-IN"/>
            </a:br>
            <a:r>
              <a:rPr lang="en-IN"/>
              <a:t>Image Compression</a:t>
            </a:r>
            <a:endParaRPr/>
          </a:p>
        </p:txBody>
      </p:sp>
      <p:sp>
        <p:nvSpPr>
          <p:cNvPr id="601" name="Google Shape;601;p41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40</a:t>
            </a:fld>
            <a:endParaRPr/>
          </a:p>
        </p:txBody>
      </p:sp>
      <p:sp>
        <p:nvSpPr>
          <p:cNvPr id="602" name="Google Shape;602;p41"/>
          <p:cNvSpPr/>
          <p:nvPr/>
        </p:nvSpPr>
        <p:spPr>
          <a:xfrm>
            <a:off x="550863" y="3821584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Acquisition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41"/>
          <p:cNvSpPr/>
          <p:nvPr/>
        </p:nvSpPr>
        <p:spPr>
          <a:xfrm>
            <a:off x="2532063" y="1484784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Restoration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41"/>
          <p:cNvSpPr/>
          <p:nvPr/>
        </p:nvSpPr>
        <p:spPr>
          <a:xfrm>
            <a:off x="4910138" y="1484784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Morphological Processing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41"/>
          <p:cNvSpPr/>
          <p:nvPr/>
        </p:nvSpPr>
        <p:spPr>
          <a:xfrm>
            <a:off x="6877050" y="2697634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41"/>
          <p:cNvSpPr/>
          <p:nvPr/>
        </p:nvSpPr>
        <p:spPr>
          <a:xfrm>
            <a:off x="6877050" y="4945534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Representation &amp; Description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41"/>
          <p:cNvSpPr/>
          <p:nvPr/>
        </p:nvSpPr>
        <p:spPr>
          <a:xfrm>
            <a:off x="550863" y="2697634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Enhancement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41"/>
          <p:cNvSpPr/>
          <p:nvPr/>
        </p:nvSpPr>
        <p:spPr>
          <a:xfrm>
            <a:off x="6877050" y="3821584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Recognition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41"/>
          <p:cNvSpPr txBox="1"/>
          <p:nvPr/>
        </p:nvSpPr>
        <p:spPr>
          <a:xfrm>
            <a:off x="455613" y="5177309"/>
            <a:ext cx="18859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Domain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0" name="Google Shape;610;p41"/>
          <p:cNvCxnSpPr>
            <a:stCxn id="609" idx="0"/>
            <a:endCxn id="602" idx="2"/>
          </p:cNvCxnSpPr>
          <p:nvPr/>
        </p:nvCxnSpPr>
        <p:spPr>
          <a:xfrm rot="10800000">
            <a:off x="1398588" y="4651709"/>
            <a:ext cx="0" cy="525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1" name="Google Shape;611;p41"/>
          <p:cNvCxnSpPr>
            <a:stCxn id="602" idx="0"/>
            <a:endCxn id="607" idx="2"/>
          </p:cNvCxnSpPr>
          <p:nvPr/>
        </p:nvCxnSpPr>
        <p:spPr>
          <a:xfrm rot="10800000">
            <a:off x="1398588" y="3527884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2" name="Google Shape;612;p41"/>
          <p:cNvCxnSpPr>
            <a:stCxn id="608" idx="2"/>
            <a:endCxn id="606" idx="0"/>
          </p:cNvCxnSpPr>
          <p:nvPr/>
        </p:nvCxnSpPr>
        <p:spPr>
          <a:xfrm>
            <a:off x="7724775" y="4651847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3" name="Google Shape;613;p41"/>
          <p:cNvCxnSpPr>
            <a:stCxn id="605" idx="2"/>
            <a:endCxn id="608" idx="0"/>
          </p:cNvCxnSpPr>
          <p:nvPr/>
        </p:nvCxnSpPr>
        <p:spPr>
          <a:xfrm>
            <a:off x="7724775" y="3527897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4" name="Google Shape;614;p41"/>
          <p:cNvCxnSpPr>
            <a:stCxn id="604" idx="3"/>
            <a:endCxn id="605" idx="0"/>
          </p:cNvCxnSpPr>
          <p:nvPr/>
        </p:nvCxnSpPr>
        <p:spPr>
          <a:xfrm>
            <a:off x="6605588" y="1899916"/>
            <a:ext cx="1119300" cy="7977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615" name="Google Shape;615;p41"/>
          <p:cNvCxnSpPr>
            <a:stCxn id="603" idx="3"/>
            <a:endCxn id="604" idx="1"/>
          </p:cNvCxnSpPr>
          <p:nvPr/>
        </p:nvCxnSpPr>
        <p:spPr>
          <a:xfrm>
            <a:off x="4227513" y="1899916"/>
            <a:ext cx="6825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6" name="Google Shape;616;p41"/>
          <p:cNvCxnSpPr>
            <a:stCxn id="607" idx="0"/>
            <a:endCxn id="603" idx="1"/>
          </p:cNvCxnSpPr>
          <p:nvPr/>
        </p:nvCxnSpPr>
        <p:spPr>
          <a:xfrm rot="-5400000">
            <a:off x="1566438" y="1732084"/>
            <a:ext cx="797700" cy="11334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617" name="Google Shape;617;p41"/>
          <p:cNvSpPr/>
          <p:nvPr/>
        </p:nvSpPr>
        <p:spPr>
          <a:xfrm>
            <a:off x="2565400" y="5597997"/>
            <a:ext cx="1695450" cy="830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Colour Image Processing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41"/>
          <p:cNvSpPr/>
          <p:nvPr/>
        </p:nvSpPr>
        <p:spPr>
          <a:xfrm>
            <a:off x="4808538" y="5597997"/>
            <a:ext cx="1695450" cy="830262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Compression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9" name="Google Shape;61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5613" y="2434109"/>
            <a:ext cx="3130550" cy="2963863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41"/>
          <p:cNvSpPr/>
          <p:nvPr/>
        </p:nvSpPr>
        <p:spPr>
          <a:xfrm>
            <a:off x="211452" y="908720"/>
            <a:ext cx="86810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Compression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deals with the techniques for reducing the storage required to save an image. Jpg file extension is used over internet.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41"/>
          <p:cNvSpPr/>
          <p:nvPr/>
        </p:nvSpPr>
        <p:spPr>
          <a:xfrm>
            <a:off x="716310" y="5623074"/>
            <a:ext cx="1695450" cy="830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Wavelet transforms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2"/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Key Stages in Digital Image Processing:</a:t>
            </a:r>
            <a:br>
              <a:rPr lang="en-IN"/>
            </a:br>
            <a:r>
              <a:rPr lang="en-IN"/>
              <a:t>Morphological Processing</a:t>
            </a:r>
            <a:endParaRPr/>
          </a:p>
        </p:txBody>
      </p:sp>
      <p:sp>
        <p:nvSpPr>
          <p:cNvPr id="628" name="Google Shape;628;p42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41</a:t>
            </a:fld>
            <a:endParaRPr/>
          </a:p>
        </p:txBody>
      </p:sp>
      <p:sp>
        <p:nvSpPr>
          <p:cNvPr id="629" name="Google Shape;629;p42"/>
          <p:cNvSpPr/>
          <p:nvPr/>
        </p:nvSpPr>
        <p:spPr>
          <a:xfrm>
            <a:off x="550863" y="3821584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Acquisition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42"/>
          <p:cNvSpPr/>
          <p:nvPr/>
        </p:nvSpPr>
        <p:spPr>
          <a:xfrm>
            <a:off x="2532063" y="1484784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Restoration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42"/>
          <p:cNvSpPr/>
          <p:nvPr/>
        </p:nvSpPr>
        <p:spPr>
          <a:xfrm>
            <a:off x="4910138" y="1484784"/>
            <a:ext cx="1695450" cy="830263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Morphological Processing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42"/>
          <p:cNvSpPr/>
          <p:nvPr/>
        </p:nvSpPr>
        <p:spPr>
          <a:xfrm>
            <a:off x="6877050" y="2697634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42"/>
          <p:cNvSpPr/>
          <p:nvPr/>
        </p:nvSpPr>
        <p:spPr>
          <a:xfrm>
            <a:off x="6877050" y="4945534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Representation &amp; Description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42"/>
          <p:cNvSpPr/>
          <p:nvPr/>
        </p:nvSpPr>
        <p:spPr>
          <a:xfrm>
            <a:off x="550863" y="2697634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Enhancement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42"/>
          <p:cNvSpPr/>
          <p:nvPr/>
        </p:nvSpPr>
        <p:spPr>
          <a:xfrm>
            <a:off x="6877050" y="3821584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Recognition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42"/>
          <p:cNvSpPr txBox="1"/>
          <p:nvPr/>
        </p:nvSpPr>
        <p:spPr>
          <a:xfrm>
            <a:off x="455613" y="5177309"/>
            <a:ext cx="18859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Domain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7" name="Google Shape;637;p42"/>
          <p:cNvCxnSpPr>
            <a:stCxn id="636" idx="0"/>
            <a:endCxn id="629" idx="2"/>
          </p:cNvCxnSpPr>
          <p:nvPr/>
        </p:nvCxnSpPr>
        <p:spPr>
          <a:xfrm rot="10800000">
            <a:off x="1398588" y="4651709"/>
            <a:ext cx="0" cy="525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8" name="Google Shape;638;p42"/>
          <p:cNvCxnSpPr>
            <a:stCxn id="629" idx="0"/>
            <a:endCxn id="634" idx="2"/>
          </p:cNvCxnSpPr>
          <p:nvPr/>
        </p:nvCxnSpPr>
        <p:spPr>
          <a:xfrm rot="10800000">
            <a:off x="1398588" y="3527884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9" name="Google Shape;639;p42"/>
          <p:cNvCxnSpPr>
            <a:stCxn id="635" idx="2"/>
            <a:endCxn id="633" idx="0"/>
          </p:cNvCxnSpPr>
          <p:nvPr/>
        </p:nvCxnSpPr>
        <p:spPr>
          <a:xfrm>
            <a:off x="7724775" y="4651847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0" name="Google Shape;640;p42"/>
          <p:cNvCxnSpPr>
            <a:stCxn id="632" idx="2"/>
            <a:endCxn id="635" idx="0"/>
          </p:cNvCxnSpPr>
          <p:nvPr/>
        </p:nvCxnSpPr>
        <p:spPr>
          <a:xfrm>
            <a:off x="7724775" y="3527897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1" name="Google Shape;641;p42"/>
          <p:cNvCxnSpPr>
            <a:stCxn id="631" idx="3"/>
            <a:endCxn id="632" idx="0"/>
          </p:cNvCxnSpPr>
          <p:nvPr/>
        </p:nvCxnSpPr>
        <p:spPr>
          <a:xfrm>
            <a:off x="6605588" y="1899916"/>
            <a:ext cx="1119300" cy="7977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642" name="Google Shape;642;p42"/>
          <p:cNvCxnSpPr>
            <a:stCxn id="630" idx="3"/>
            <a:endCxn id="631" idx="1"/>
          </p:cNvCxnSpPr>
          <p:nvPr/>
        </p:nvCxnSpPr>
        <p:spPr>
          <a:xfrm>
            <a:off x="4227513" y="1899916"/>
            <a:ext cx="6825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3" name="Google Shape;643;p42"/>
          <p:cNvCxnSpPr>
            <a:stCxn id="634" idx="0"/>
            <a:endCxn id="630" idx="1"/>
          </p:cNvCxnSpPr>
          <p:nvPr/>
        </p:nvCxnSpPr>
        <p:spPr>
          <a:xfrm rot="-5400000">
            <a:off x="1566438" y="1732084"/>
            <a:ext cx="797700" cy="11334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644" name="Google Shape;644;p42"/>
          <p:cNvSpPr/>
          <p:nvPr/>
        </p:nvSpPr>
        <p:spPr>
          <a:xfrm>
            <a:off x="2565400" y="5597997"/>
            <a:ext cx="1695450" cy="830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Colour Image Processing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42"/>
          <p:cNvSpPr/>
          <p:nvPr/>
        </p:nvSpPr>
        <p:spPr>
          <a:xfrm>
            <a:off x="4808538" y="5597997"/>
            <a:ext cx="1695450" cy="830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Compression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6" name="Google Shape;646;p42"/>
          <p:cNvPicPr preferRelativeResize="0"/>
          <p:nvPr/>
        </p:nvPicPr>
        <p:blipFill rotWithShape="1">
          <a:blip r:embed="rId3">
            <a:alphaModFix/>
          </a:blip>
          <a:srcRect r="19370"/>
          <a:stretch/>
        </p:blipFill>
        <p:spPr>
          <a:xfrm>
            <a:off x="2827338" y="2369022"/>
            <a:ext cx="3460750" cy="3163887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42"/>
          <p:cNvSpPr/>
          <p:nvPr/>
        </p:nvSpPr>
        <p:spPr>
          <a:xfrm>
            <a:off x="236538" y="910461"/>
            <a:ext cx="858393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Morphological processing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deals with the tools for extracting image components that are useful in representation and description of the shape.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42"/>
          <p:cNvSpPr/>
          <p:nvPr/>
        </p:nvSpPr>
        <p:spPr>
          <a:xfrm>
            <a:off x="671332" y="5623074"/>
            <a:ext cx="1695450" cy="830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Wavelet transforms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3"/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Key Stages in Digital Image Processing:</a:t>
            </a:r>
            <a:br>
              <a:rPr lang="en-IN"/>
            </a:br>
            <a:r>
              <a:rPr lang="en-IN"/>
              <a:t>Segmentation</a:t>
            </a:r>
            <a:endParaRPr/>
          </a:p>
        </p:txBody>
      </p:sp>
      <p:sp>
        <p:nvSpPr>
          <p:cNvPr id="655" name="Google Shape;655;p43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42</a:t>
            </a:fld>
            <a:endParaRPr/>
          </a:p>
        </p:txBody>
      </p:sp>
      <p:sp>
        <p:nvSpPr>
          <p:cNvPr id="656" name="Google Shape;656;p43"/>
          <p:cNvSpPr/>
          <p:nvPr/>
        </p:nvSpPr>
        <p:spPr>
          <a:xfrm>
            <a:off x="550863" y="3918669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Acquisition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43"/>
          <p:cNvSpPr/>
          <p:nvPr/>
        </p:nvSpPr>
        <p:spPr>
          <a:xfrm>
            <a:off x="2532063" y="1581869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Restoration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43"/>
          <p:cNvSpPr/>
          <p:nvPr/>
        </p:nvSpPr>
        <p:spPr>
          <a:xfrm>
            <a:off x="4910138" y="1581869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Morphological Processing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43"/>
          <p:cNvSpPr/>
          <p:nvPr/>
        </p:nvSpPr>
        <p:spPr>
          <a:xfrm>
            <a:off x="6877050" y="2794719"/>
            <a:ext cx="1695450" cy="830263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43"/>
          <p:cNvSpPr/>
          <p:nvPr/>
        </p:nvSpPr>
        <p:spPr>
          <a:xfrm>
            <a:off x="6877050" y="5042619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Representation &amp; Description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43"/>
          <p:cNvSpPr/>
          <p:nvPr/>
        </p:nvSpPr>
        <p:spPr>
          <a:xfrm>
            <a:off x="550863" y="2794719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Enhancement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43"/>
          <p:cNvSpPr/>
          <p:nvPr/>
        </p:nvSpPr>
        <p:spPr>
          <a:xfrm>
            <a:off x="6877050" y="3918669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Recognition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43"/>
          <p:cNvSpPr txBox="1"/>
          <p:nvPr/>
        </p:nvSpPr>
        <p:spPr>
          <a:xfrm>
            <a:off x="455613" y="5274394"/>
            <a:ext cx="18859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Domain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4" name="Google Shape;664;p43"/>
          <p:cNvCxnSpPr>
            <a:stCxn id="663" idx="0"/>
            <a:endCxn id="656" idx="2"/>
          </p:cNvCxnSpPr>
          <p:nvPr/>
        </p:nvCxnSpPr>
        <p:spPr>
          <a:xfrm rot="10800000">
            <a:off x="1398588" y="4748794"/>
            <a:ext cx="0" cy="525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5" name="Google Shape;665;p43"/>
          <p:cNvCxnSpPr>
            <a:stCxn id="656" idx="0"/>
            <a:endCxn id="661" idx="2"/>
          </p:cNvCxnSpPr>
          <p:nvPr/>
        </p:nvCxnSpPr>
        <p:spPr>
          <a:xfrm rot="10800000">
            <a:off x="1398588" y="3624969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6" name="Google Shape;666;p43"/>
          <p:cNvCxnSpPr>
            <a:stCxn id="662" idx="2"/>
            <a:endCxn id="660" idx="0"/>
          </p:cNvCxnSpPr>
          <p:nvPr/>
        </p:nvCxnSpPr>
        <p:spPr>
          <a:xfrm>
            <a:off x="7724775" y="4748932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7" name="Google Shape;667;p43"/>
          <p:cNvCxnSpPr>
            <a:stCxn id="659" idx="2"/>
            <a:endCxn id="662" idx="0"/>
          </p:cNvCxnSpPr>
          <p:nvPr/>
        </p:nvCxnSpPr>
        <p:spPr>
          <a:xfrm>
            <a:off x="7724775" y="3624982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8" name="Google Shape;668;p43"/>
          <p:cNvCxnSpPr>
            <a:stCxn id="658" idx="3"/>
            <a:endCxn id="659" idx="0"/>
          </p:cNvCxnSpPr>
          <p:nvPr/>
        </p:nvCxnSpPr>
        <p:spPr>
          <a:xfrm>
            <a:off x="6605588" y="1997001"/>
            <a:ext cx="1119300" cy="7977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669" name="Google Shape;669;p43"/>
          <p:cNvCxnSpPr>
            <a:stCxn id="657" idx="3"/>
            <a:endCxn id="658" idx="1"/>
          </p:cNvCxnSpPr>
          <p:nvPr/>
        </p:nvCxnSpPr>
        <p:spPr>
          <a:xfrm>
            <a:off x="4227513" y="1997001"/>
            <a:ext cx="6825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0" name="Google Shape;670;p43"/>
          <p:cNvCxnSpPr>
            <a:stCxn id="661" idx="0"/>
            <a:endCxn id="657" idx="1"/>
          </p:cNvCxnSpPr>
          <p:nvPr/>
        </p:nvCxnSpPr>
        <p:spPr>
          <a:xfrm rot="-5400000">
            <a:off x="1566438" y="1829169"/>
            <a:ext cx="797700" cy="11334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671" name="Google Shape;671;p43"/>
          <p:cNvSpPr/>
          <p:nvPr/>
        </p:nvSpPr>
        <p:spPr>
          <a:xfrm>
            <a:off x="2565400" y="5695082"/>
            <a:ext cx="1695450" cy="830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Colour Image Processing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43"/>
          <p:cNvSpPr/>
          <p:nvPr/>
        </p:nvSpPr>
        <p:spPr>
          <a:xfrm>
            <a:off x="4808538" y="5695082"/>
            <a:ext cx="1695450" cy="830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Compression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3" name="Google Shape;673;p43"/>
          <p:cNvPicPr preferRelativeResize="0"/>
          <p:nvPr/>
        </p:nvPicPr>
        <p:blipFill rotWithShape="1">
          <a:blip r:embed="rId3">
            <a:alphaModFix/>
          </a:blip>
          <a:srcRect r="21220"/>
          <a:stretch/>
        </p:blipFill>
        <p:spPr>
          <a:xfrm>
            <a:off x="2881313" y="2461344"/>
            <a:ext cx="3349625" cy="306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3"/>
          <p:cNvPicPr preferRelativeResize="0"/>
          <p:nvPr/>
        </p:nvPicPr>
        <p:blipFill rotWithShape="1">
          <a:blip r:embed="rId4">
            <a:alphaModFix/>
          </a:blip>
          <a:srcRect t="52643" r="59154"/>
          <a:stretch/>
        </p:blipFill>
        <p:spPr>
          <a:xfrm>
            <a:off x="2844800" y="4085357"/>
            <a:ext cx="1736725" cy="145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43"/>
          <p:cNvSpPr/>
          <p:nvPr/>
        </p:nvSpPr>
        <p:spPr>
          <a:xfrm>
            <a:off x="184150" y="932916"/>
            <a:ext cx="870833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partition an image into its constituent parts or objects.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general, the more accurate the segmentation, the more likely recognition is to succeed.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43"/>
          <p:cNvSpPr/>
          <p:nvPr/>
        </p:nvSpPr>
        <p:spPr>
          <a:xfrm>
            <a:off x="788318" y="5695082"/>
            <a:ext cx="1695450" cy="830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Wavelet transforms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4"/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Key Stages in Digital Image Processing:</a:t>
            </a:r>
            <a:br>
              <a:rPr lang="en-IN"/>
            </a:br>
            <a:r>
              <a:rPr lang="en-IN"/>
              <a:t>Object Recognition</a:t>
            </a:r>
            <a:endParaRPr/>
          </a:p>
        </p:txBody>
      </p:sp>
      <p:sp>
        <p:nvSpPr>
          <p:cNvPr id="683" name="Google Shape;683;p44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43</a:t>
            </a:fld>
            <a:endParaRPr/>
          </a:p>
        </p:txBody>
      </p:sp>
      <p:sp>
        <p:nvSpPr>
          <p:cNvPr id="684" name="Google Shape;684;p44"/>
          <p:cNvSpPr/>
          <p:nvPr/>
        </p:nvSpPr>
        <p:spPr>
          <a:xfrm>
            <a:off x="550863" y="3605560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Acquisition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44"/>
          <p:cNvSpPr/>
          <p:nvPr/>
        </p:nvSpPr>
        <p:spPr>
          <a:xfrm>
            <a:off x="2532063" y="1268760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Restoration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44"/>
          <p:cNvSpPr/>
          <p:nvPr/>
        </p:nvSpPr>
        <p:spPr>
          <a:xfrm>
            <a:off x="4910138" y="1268760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Morphological Processing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44"/>
          <p:cNvSpPr/>
          <p:nvPr/>
        </p:nvSpPr>
        <p:spPr>
          <a:xfrm>
            <a:off x="6877050" y="2481610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44"/>
          <p:cNvSpPr/>
          <p:nvPr/>
        </p:nvSpPr>
        <p:spPr>
          <a:xfrm>
            <a:off x="6877050" y="4729510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Representation &amp; Description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44"/>
          <p:cNvSpPr/>
          <p:nvPr/>
        </p:nvSpPr>
        <p:spPr>
          <a:xfrm>
            <a:off x="550863" y="2481610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Enhancement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44"/>
          <p:cNvSpPr/>
          <p:nvPr/>
        </p:nvSpPr>
        <p:spPr>
          <a:xfrm>
            <a:off x="6877050" y="3605560"/>
            <a:ext cx="1695450" cy="830263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Recognition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44"/>
          <p:cNvSpPr txBox="1"/>
          <p:nvPr/>
        </p:nvSpPr>
        <p:spPr>
          <a:xfrm>
            <a:off x="455613" y="4961285"/>
            <a:ext cx="18859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Domain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44"/>
          <p:cNvCxnSpPr>
            <a:stCxn id="691" idx="0"/>
            <a:endCxn id="684" idx="2"/>
          </p:cNvCxnSpPr>
          <p:nvPr/>
        </p:nvCxnSpPr>
        <p:spPr>
          <a:xfrm rot="10800000">
            <a:off x="1398588" y="4435685"/>
            <a:ext cx="0" cy="525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3" name="Google Shape;693;p44"/>
          <p:cNvCxnSpPr>
            <a:stCxn id="684" idx="0"/>
            <a:endCxn id="689" idx="2"/>
          </p:cNvCxnSpPr>
          <p:nvPr/>
        </p:nvCxnSpPr>
        <p:spPr>
          <a:xfrm rot="10800000">
            <a:off x="1398588" y="3311860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4" name="Google Shape;694;p44"/>
          <p:cNvCxnSpPr>
            <a:stCxn id="690" idx="2"/>
            <a:endCxn id="688" idx="0"/>
          </p:cNvCxnSpPr>
          <p:nvPr/>
        </p:nvCxnSpPr>
        <p:spPr>
          <a:xfrm>
            <a:off x="7724775" y="4435823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5" name="Google Shape;695;p44"/>
          <p:cNvCxnSpPr>
            <a:stCxn id="687" idx="2"/>
            <a:endCxn id="690" idx="0"/>
          </p:cNvCxnSpPr>
          <p:nvPr/>
        </p:nvCxnSpPr>
        <p:spPr>
          <a:xfrm>
            <a:off x="7724775" y="3311873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6" name="Google Shape;696;p44"/>
          <p:cNvCxnSpPr>
            <a:stCxn id="686" idx="3"/>
            <a:endCxn id="687" idx="0"/>
          </p:cNvCxnSpPr>
          <p:nvPr/>
        </p:nvCxnSpPr>
        <p:spPr>
          <a:xfrm>
            <a:off x="6605588" y="1683892"/>
            <a:ext cx="1119300" cy="7977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697" name="Google Shape;697;p44"/>
          <p:cNvCxnSpPr>
            <a:stCxn id="685" idx="3"/>
            <a:endCxn id="686" idx="1"/>
          </p:cNvCxnSpPr>
          <p:nvPr/>
        </p:nvCxnSpPr>
        <p:spPr>
          <a:xfrm>
            <a:off x="4227513" y="1683892"/>
            <a:ext cx="6825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8" name="Google Shape;698;p44"/>
          <p:cNvCxnSpPr>
            <a:stCxn id="689" idx="0"/>
            <a:endCxn id="685" idx="1"/>
          </p:cNvCxnSpPr>
          <p:nvPr/>
        </p:nvCxnSpPr>
        <p:spPr>
          <a:xfrm rot="-5400000">
            <a:off x="1566438" y="1516060"/>
            <a:ext cx="797700" cy="11334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699" name="Google Shape;699;p44"/>
          <p:cNvSpPr/>
          <p:nvPr/>
        </p:nvSpPr>
        <p:spPr>
          <a:xfrm>
            <a:off x="2565400" y="5381973"/>
            <a:ext cx="1695450" cy="830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Colour Image Processing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44"/>
          <p:cNvSpPr/>
          <p:nvPr/>
        </p:nvSpPr>
        <p:spPr>
          <a:xfrm>
            <a:off x="4808538" y="5381973"/>
            <a:ext cx="1695450" cy="830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Compression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1" name="Google Shape;701;p44"/>
          <p:cNvPicPr preferRelativeResize="0"/>
          <p:nvPr/>
        </p:nvPicPr>
        <p:blipFill rotWithShape="1">
          <a:blip r:embed="rId3">
            <a:alphaModFix/>
          </a:blip>
          <a:srcRect l="26077"/>
          <a:stretch/>
        </p:blipFill>
        <p:spPr>
          <a:xfrm>
            <a:off x="2790825" y="2257773"/>
            <a:ext cx="3524250" cy="29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44"/>
          <p:cNvSpPr/>
          <p:nvPr/>
        </p:nvSpPr>
        <p:spPr>
          <a:xfrm>
            <a:off x="340494" y="971436"/>
            <a:ext cx="83359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Recognition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 process that assigns a label to an object based on its descriptor.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44"/>
          <p:cNvSpPr/>
          <p:nvPr/>
        </p:nvSpPr>
        <p:spPr>
          <a:xfrm>
            <a:off x="671332" y="5381973"/>
            <a:ext cx="1695450" cy="830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Wavelet transforms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5"/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Key Stages in Digital Image Processing:</a:t>
            </a:r>
            <a:br>
              <a:rPr lang="en-IN"/>
            </a:br>
            <a:r>
              <a:rPr lang="en-IN"/>
              <a:t>Representation &amp; Description</a:t>
            </a:r>
            <a:endParaRPr/>
          </a:p>
        </p:txBody>
      </p:sp>
      <p:sp>
        <p:nvSpPr>
          <p:cNvPr id="710" name="Google Shape;710;p45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44</a:t>
            </a:fld>
            <a:endParaRPr/>
          </a:p>
        </p:txBody>
      </p:sp>
      <p:sp>
        <p:nvSpPr>
          <p:cNvPr id="711" name="Google Shape;711;p45"/>
          <p:cNvSpPr/>
          <p:nvPr/>
        </p:nvSpPr>
        <p:spPr>
          <a:xfrm>
            <a:off x="550863" y="3846661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Acquisition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45"/>
          <p:cNvSpPr/>
          <p:nvPr/>
        </p:nvSpPr>
        <p:spPr>
          <a:xfrm>
            <a:off x="2532063" y="1509861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Restoration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45"/>
          <p:cNvSpPr/>
          <p:nvPr/>
        </p:nvSpPr>
        <p:spPr>
          <a:xfrm>
            <a:off x="4910138" y="1509861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Morphological Processing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45"/>
          <p:cNvSpPr/>
          <p:nvPr/>
        </p:nvSpPr>
        <p:spPr>
          <a:xfrm>
            <a:off x="6877050" y="2697634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45"/>
          <p:cNvSpPr/>
          <p:nvPr/>
        </p:nvSpPr>
        <p:spPr>
          <a:xfrm>
            <a:off x="6877050" y="4945534"/>
            <a:ext cx="1695450" cy="830263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Representation &amp; Description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45"/>
          <p:cNvSpPr/>
          <p:nvPr/>
        </p:nvSpPr>
        <p:spPr>
          <a:xfrm>
            <a:off x="550863" y="2722711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Enhancement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45"/>
          <p:cNvSpPr/>
          <p:nvPr/>
        </p:nvSpPr>
        <p:spPr>
          <a:xfrm>
            <a:off x="6877050" y="3821584"/>
            <a:ext cx="1695450" cy="8302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Recognition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45"/>
          <p:cNvSpPr txBox="1"/>
          <p:nvPr/>
        </p:nvSpPr>
        <p:spPr>
          <a:xfrm>
            <a:off x="455613" y="5202386"/>
            <a:ext cx="18859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Domain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9" name="Google Shape;719;p45"/>
          <p:cNvCxnSpPr>
            <a:stCxn id="718" idx="0"/>
            <a:endCxn id="711" idx="2"/>
          </p:cNvCxnSpPr>
          <p:nvPr/>
        </p:nvCxnSpPr>
        <p:spPr>
          <a:xfrm rot="10800000">
            <a:off x="1398588" y="4676786"/>
            <a:ext cx="0" cy="525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0" name="Google Shape;720;p45"/>
          <p:cNvCxnSpPr>
            <a:stCxn id="711" idx="0"/>
            <a:endCxn id="716" idx="2"/>
          </p:cNvCxnSpPr>
          <p:nvPr/>
        </p:nvCxnSpPr>
        <p:spPr>
          <a:xfrm rot="10800000">
            <a:off x="1398588" y="3552961"/>
            <a:ext cx="0" cy="29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1" name="Google Shape;721;p45"/>
          <p:cNvCxnSpPr/>
          <p:nvPr/>
        </p:nvCxnSpPr>
        <p:spPr>
          <a:xfrm rot="5400000">
            <a:off x="7587456" y="4814243"/>
            <a:ext cx="274637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2" name="Google Shape;722;p45"/>
          <p:cNvCxnSpPr/>
          <p:nvPr/>
        </p:nvCxnSpPr>
        <p:spPr>
          <a:xfrm rot="5400000">
            <a:off x="7577931" y="3699818"/>
            <a:ext cx="293687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3" name="Google Shape;723;p45"/>
          <p:cNvCxnSpPr>
            <a:stCxn id="713" idx="3"/>
          </p:cNvCxnSpPr>
          <p:nvPr/>
        </p:nvCxnSpPr>
        <p:spPr>
          <a:xfrm>
            <a:off x="6605588" y="1924993"/>
            <a:ext cx="1119300" cy="7968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724" name="Google Shape;724;p45"/>
          <p:cNvCxnSpPr>
            <a:stCxn id="712" idx="3"/>
            <a:endCxn id="713" idx="1"/>
          </p:cNvCxnSpPr>
          <p:nvPr/>
        </p:nvCxnSpPr>
        <p:spPr>
          <a:xfrm>
            <a:off x="4227513" y="1924993"/>
            <a:ext cx="6825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5" name="Google Shape;725;p45"/>
          <p:cNvCxnSpPr>
            <a:stCxn id="716" idx="0"/>
          </p:cNvCxnSpPr>
          <p:nvPr/>
        </p:nvCxnSpPr>
        <p:spPr>
          <a:xfrm rot="-5400000">
            <a:off x="1566888" y="1757611"/>
            <a:ext cx="796800" cy="11334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726" name="Google Shape;726;p45"/>
          <p:cNvSpPr/>
          <p:nvPr/>
        </p:nvSpPr>
        <p:spPr>
          <a:xfrm>
            <a:off x="2565400" y="5623074"/>
            <a:ext cx="1695450" cy="830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Colour Image Processing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45"/>
          <p:cNvSpPr/>
          <p:nvPr/>
        </p:nvSpPr>
        <p:spPr>
          <a:xfrm>
            <a:off x="4808538" y="5623074"/>
            <a:ext cx="1695450" cy="830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Compression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8" name="Google Shape;728;p45"/>
          <p:cNvPicPr preferRelativeResize="0"/>
          <p:nvPr/>
        </p:nvPicPr>
        <p:blipFill rotWithShape="1">
          <a:blip r:embed="rId3">
            <a:alphaModFix/>
          </a:blip>
          <a:srcRect r="25902"/>
          <a:stretch/>
        </p:blipFill>
        <p:spPr>
          <a:xfrm>
            <a:off x="3267075" y="2424261"/>
            <a:ext cx="2593975" cy="3062288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45"/>
          <p:cNvSpPr/>
          <p:nvPr/>
        </p:nvSpPr>
        <p:spPr>
          <a:xfrm>
            <a:off x="55562" y="945227"/>
            <a:ext cx="890892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Representation and description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almost always follows output of a segmentation stage.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Description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also called feature selection which will extract attributes and result in some quantitative information.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45"/>
          <p:cNvSpPr/>
          <p:nvPr/>
        </p:nvSpPr>
        <p:spPr>
          <a:xfrm>
            <a:off x="716310" y="5623074"/>
            <a:ext cx="1695450" cy="830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Wavelet transforms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6"/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Components of Image Processing System</a:t>
            </a:r>
            <a:endParaRPr/>
          </a:p>
        </p:txBody>
      </p:sp>
      <p:sp>
        <p:nvSpPr>
          <p:cNvPr id="736" name="Google Shape;736;p46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Image Processing System is the combination of the different elements involved in the digital image processing. 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Digital image processing is the processing of an image by means of a digital computer. Digital image processing uses different computer algorithms to perform image processing on the digital images.</a:t>
            </a:r>
            <a:endParaRPr/>
          </a:p>
        </p:txBody>
      </p:sp>
      <p:sp>
        <p:nvSpPr>
          <p:cNvPr id="738" name="Google Shape;738;p46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45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7"/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Calibri"/>
              <a:buNone/>
            </a:pPr>
            <a:r>
              <a:rPr lang="en-IN"/>
              <a:t>Components of Image Processing System  </a:t>
            </a:r>
            <a:r>
              <a:rPr lang="en-IN" sz="3600"/>
              <a:t>(Cont.)</a:t>
            </a:r>
            <a:endParaRPr sz="3600"/>
          </a:p>
        </p:txBody>
      </p:sp>
      <p:sp>
        <p:nvSpPr>
          <p:cNvPr id="744" name="Google Shape;744;p47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It consists of following components:-</a:t>
            </a:r>
            <a:endParaRPr/>
          </a:p>
          <a:p>
            <a:pPr marL="342900" lvl="0" indent="-1397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746" name="Google Shape;746;p47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46</a:t>
            </a:fld>
            <a:endParaRPr/>
          </a:p>
        </p:txBody>
      </p:sp>
      <p:pic>
        <p:nvPicPr>
          <p:cNvPr id="747" name="Google Shape;747;p47" descr="https://media.geeksforgeeks.org/wp-content/uploads/20191204123048/Capture66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189" y="1772816"/>
            <a:ext cx="7888243" cy="4392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8"/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Components of Image Processing System  </a:t>
            </a:r>
            <a:r>
              <a:rPr lang="en-IN" sz="3600"/>
              <a:t>(Cont.)</a:t>
            </a:r>
            <a:endParaRPr/>
          </a:p>
        </p:txBody>
      </p:sp>
      <p:sp>
        <p:nvSpPr>
          <p:cNvPr id="753" name="Google Shape;753;p48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Image Sensors:</a:t>
            </a:r>
            <a:endParaRPr/>
          </a:p>
          <a:p>
            <a:pPr marL="742950" lvl="1" indent="-285750" algn="just" rtl="0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Image sensors senses the intensity, amplitude, co-ordinates and other features of the images and passes the result to the image processing hardware. It includes the problem domain.</a:t>
            </a:r>
            <a:endParaRPr/>
          </a:p>
          <a:p>
            <a:pPr marL="342900" lvl="0" indent="-342900" algn="just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Image Processing Hardware:</a:t>
            </a:r>
            <a:endParaRPr/>
          </a:p>
          <a:p>
            <a:pPr marL="742950" lvl="1" indent="-285750" algn="just" rtl="0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Image processing hardware is the dedicated hardware that is used to process the instructions obtained from the image sensors. It passes the result to general purpose computer.</a:t>
            </a:r>
            <a:endParaRPr/>
          </a:p>
          <a:p>
            <a:pPr marL="342900" lvl="0" indent="-342900" algn="just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Computer:</a:t>
            </a:r>
            <a:endParaRPr/>
          </a:p>
          <a:p>
            <a:pPr marL="742950" lvl="1" indent="-285750" algn="just" rtl="0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Computer used in the image processing system is the general purpose computer that is used by us in our daily life.</a:t>
            </a:r>
            <a:endParaRPr/>
          </a:p>
          <a:p>
            <a:pPr marL="342900" lvl="0" indent="-342931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3100"/>
              <a:t>Image Processing Software:</a:t>
            </a:r>
            <a:endParaRPr/>
          </a:p>
          <a:p>
            <a:pPr marL="742950" lvl="1" indent="-285781" algn="just" rtl="0">
              <a:spcBef>
                <a:spcPts val="4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 sz="2700"/>
              <a:t>Image processing software is the software that includes all the mechanisms and algorithms that are used in image processing system.</a:t>
            </a:r>
            <a:endParaRPr/>
          </a:p>
          <a:p>
            <a:pPr marL="342900" lvl="0" indent="-185420" algn="just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755" name="Google Shape;755;p48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47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9"/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Components of Image Processing System  </a:t>
            </a:r>
            <a:r>
              <a:rPr lang="en-IN" sz="3600"/>
              <a:t>(Cont.)</a:t>
            </a:r>
            <a:endParaRPr/>
          </a:p>
        </p:txBody>
      </p:sp>
      <p:sp>
        <p:nvSpPr>
          <p:cNvPr id="761" name="Google Shape;761;p49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31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700"/>
              <a:t>Mass Storage:</a:t>
            </a:r>
            <a:endParaRPr/>
          </a:p>
          <a:p>
            <a:pPr marL="742950" lvl="1" indent="-285781" algn="just" rtl="0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 sz="2700"/>
              <a:t>Mass storage stores the pixels of the images during the processing.</a:t>
            </a:r>
            <a:endParaRPr/>
          </a:p>
          <a:p>
            <a:pPr marL="342900" lvl="0" indent="-342931" algn="just" rtl="0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700"/>
              <a:t>Hard Copy Device:</a:t>
            </a:r>
            <a:endParaRPr/>
          </a:p>
          <a:p>
            <a:pPr marL="742950" lvl="1" indent="-285781" algn="just" rtl="0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 sz="2700"/>
              <a:t>Once the image is processed then it is stored in the hard copy device. It can be a pen drive or any external ROM device.</a:t>
            </a:r>
            <a:endParaRPr/>
          </a:p>
          <a:p>
            <a:pPr marL="342900" lvl="0" indent="-342931" algn="just" rtl="0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700"/>
              <a:t>Image Display:</a:t>
            </a:r>
            <a:endParaRPr/>
          </a:p>
          <a:p>
            <a:pPr marL="742950" lvl="1" indent="-285781" algn="just" rtl="0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 sz="2700"/>
              <a:t>It includes the monitor or display screen that displays the processed images.</a:t>
            </a:r>
            <a:endParaRPr/>
          </a:p>
          <a:p>
            <a:pPr marL="342900" lvl="0" indent="-342931" algn="just" rtl="0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700"/>
              <a:t>Network:</a:t>
            </a:r>
            <a:endParaRPr/>
          </a:p>
          <a:p>
            <a:pPr marL="742950" lvl="1" indent="-285781" algn="just" rtl="0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 sz="2700"/>
              <a:t>Network is the connection of all the above elements of the image processing system.</a:t>
            </a:r>
            <a:endParaRPr sz="2700"/>
          </a:p>
        </p:txBody>
      </p:sp>
      <p:sp>
        <p:nvSpPr>
          <p:cNvPr id="763" name="Google Shape;763;p49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48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Types of Image Representation</a:t>
            </a:r>
            <a:endParaRPr/>
          </a:p>
        </p:txBody>
      </p:sp>
      <p:sp>
        <p:nvSpPr>
          <p:cNvPr id="769" name="Google Shape;769;p50"/>
          <p:cNvSpPr/>
          <p:nvPr/>
        </p:nvSpPr>
        <p:spPr>
          <a:xfrm>
            <a:off x="457200" y="980728"/>
            <a:ext cx="8229600" cy="547260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114300" marR="0" lvl="1" indent="-11430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</a:pPr>
            <a:r>
              <a:rPr lang="en-I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BINARY IMAGE / BLACK AND WHITE IMAGE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2" indent="-114300" algn="l" rtl="0">
              <a:lnSpc>
                <a:spcPct val="75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binary image as its name suggests, contain only two pixel elements </a:t>
            </a:r>
            <a:endParaRPr/>
          </a:p>
          <a:p>
            <a:pPr marL="228600" marR="0" lvl="2" indent="-114300" algn="l" rtl="0">
              <a:lnSpc>
                <a:spcPct val="75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i.e 0 &amp; 1,where 0 refers to black and 1 refers to white. </a:t>
            </a:r>
            <a:endParaRPr/>
          </a:p>
          <a:p>
            <a:pPr marL="228600" marR="0" lvl="2" indent="-114300" algn="l" rtl="0">
              <a:lnSpc>
                <a:spcPct val="75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image is also known as Monochrome.</a:t>
            </a:r>
            <a:endParaRPr/>
          </a:p>
          <a:p>
            <a:pPr marL="228600" marR="0" lvl="2" indent="-114300" algn="l" rtl="0">
              <a:lnSpc>
                <a:spcPct val="75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image which consist of only black and white color is called BLACK AND WHITE IMAGE.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1" indent="0" algn="l" rtl="0">
              <a:lnSpc>
                <a:spcPct val="75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1" indent="-114300" algn="l" rtl="0">
              <a:lnSpc>
                <a:spcPct val="7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</a:pPr>
            <a:r>
              <a:rPr lang="en-I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Gray IMAGE / 8 bit COLOR FORMAT</a:t>
            </a:r>
            <a:endParaRPr/>
          </a:p>
          <a:p>
            <a:pPr marL="228600" marR="0" lvl="2" indent="-114300" algn="l" rtl="0">
              <a:lnSpc>
                <a:spcPct val="75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the most famous image format.</a:t>
            </a:r>
            <a:endParaRPr/>
          </a:p>
          <a:p>
            <a:pPr marL="228600" marR="0" lvl="2" indent="-114300" algn="l" rtl="0">
              <a:lnSpc>
                <a:spcPct val="75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has 256 different shades of colors in it and commonly known as Grayscale Image. </a:t>
            </a:r>
            <a:endParaRPr/>
          </a:p>
          <a:p>
            <a:pPr marL="228600" marR="0" lvl="2" indent="-114300" algn="l" rtl="0">
              <a:lnSpc>
                <a:spcPct val="75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format, 0 stands for Black, and 255 stands for white, and 127 stands for gray.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1" indent="0" algn="l" rtl="0">
              <a:lnSpc>
                <a:spcPct val="75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1" indent="-114300" algn="l" rtl="0">
              <a:lnSpc>
                <a:spcPct val="7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</a:pPr>
            <a:r>
              <a:rPr lang="en-I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 Image </a:t>
            </a:r>
            <a:endParaRPr/>
          </a:p>
          <a:p>
            <a:pPr marL="228600" marR="0" lvl="2" indent="-114300" algn="l" rtl="0">
              <a:lnSpc>
                <a:spcPct val="75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 bit COLOR FORMAT</a:t>
            </a:r>
            <a:endParaRPr/>
          </a:p>
          <a:p>
            <a:pPr marL="342900" marR="0" lvl="3" indent="-114300" algn="l" rtl="0">
              <a:lnSpc>
                <a:spcPct val="75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a color image format. , It has 65,536 different colors in it. It is also known as High Color Format. In this format the distribution of color is not as same as Grayscale image.</a:t>
            </a:r>
            <a:endParaRPr/>
          </a:p>
          <a:p>
            <a:pPr marL="228600" marR="0" lvl="2" indent="-114300" algn="l" rtl="0">
              <a:lnSpc>
                <a:spcPct val="75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 bit COLOR FORMAT </a:t>
            </a:r>
            <a:endParaRPr/>
          </a:p>
          <a:p>
            <a:pPr marL="342900" marR="0" lvl="3" indent="-114300" algn="l" rtl="0">
              <a:lnSpc>
                <a:spcPct val="75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a color image format.  It has 2^24 different colors in it.It is also known as RGB Color Format. </a:t>
            </a:r>
            <a:endParaRPr/>
          </a:p>
          <a:p>
            <a:pPr marL="342900" marR="0" lvl="3" indent="-114300" algn="l" rtl="0">
              <a:lnSpc>
                <a:spcPct val="75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format the distribution of color is not as same as Grayscale image.</a:t>
            </a:r>
            <a:endParaRPr/>
          </a:p>
          <a:p>
            <a:pPr marL="114300" marR="0" lvl="1" indent="0" algn="l" rtl="0">
              <a:lnSpc>
                <a:spcPct val="75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1" indent="-114300" algn="l" rtl="0">
              <a:lnSpc>
                <a:spcPct val="7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</a:pPr>
            <a:r>
              <a:rPr lang="en-I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Multispectral IMAGE</a:t>
            </a:r>
            <a:endParaRPr/>
          </a:p>
          <a:p>
            <a:pPr marL="228600" marR="0" lvl="2" indent="-114300" algn="l" rtl="0">
              <a:lnSpc>
                <a:spcPct val="75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Image contain the information outside the Normal Human perceptual range</a:t>
            </a:r>
            <a:endParaRPr/>
          </a:p>
          <a:p>
            <a:pPr marL="228600" marR="0" lvl="2" indent="-114300" algn="l" rtl="0">
              <a:lnSpc>
                <a:spcPct val="75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 may include infrared, ultra violate, X-Rays, Radar Data or acoustic data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50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49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What is Digital Image? </a:t>
            </a:r>
            <a:r>
              <a:rPr lang="en-IN" sz="3600"/>
              <a:t>(Cont.)</a:t>
            </a:r>
            <a:endParaRPr/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An image can be defined as function of 2 variables , </a:t>
            </a:r>
            <a:r>
              <a:rPr lang="en-IN" i="1"/>
              <a:t>f</a:t>
            </a:r>
            <a:r>
              <a:rPr lang="en-IN"/>
              <a:t>(</a:t>
            </a:r>
            <a:r>
              <a:rPr lang="en-IN" i="1"/>
              <a:t>x</a:t>
            </a:r>
            <a:r>
              <a:rPr lang="en-IN"/>
              <a:t>,</a:t>
            </a:r>
            <a:r>
              <a:rPr lang="en-IN" i="1"/>
              <a:t>y</a:t>
            </a:r>
            <a:r>
              <a:rPr lang="en-IN"/>
              <a:t>), where </a:t>
            </a:r>
            <a:r>
              <a:rPr lang="en-IN" b="1" i="1"/>
              <a:t>x </a:t>
            </a:r>
            <a:r>
              <a:rPr lang="en-IN"/>
              <a:t>and </a:t>
            </a:r>
            <a:r>
              <a:rPr lang="en-IN" b="1" i="1"/>
              <a:t>y </a:t>
            </a:r>
            <a:r>
              <a:rPr lang="en-IN"/>
              <a:t>are spatial coordinates, and the amplitude of </a:t>
            </a:r>
            <a:r>
              <a:rPr lang="en-IN" b="1"/>
              <a:t>f </a:t>
            </a:r>
            <a:r>
              <a:rPr lang="en-IN"/>
              <a:t>at any pair of coordinates (x , y) is called the </a:t>
            </a:r>
            <a:r>
              <a:rPr lang="en-IN" b="1"/>
              <a:t>intensity </a:t>
            </a:r>
            <a:r>
              <a:rPr lang="en-IN"/>
              <a:t>of the image at that point</a:t>
            </a:r>
            <a:endParaRPr/>
          </a:p>
        </p:txBody>
      </p:sp>
      <p:sp>
        <p:nvSpPr>
          <p:cNvPr id="137" name="Google Shape;137;p6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Calibri"/>
              <a:buNone/>
            </a:pPr>
            <a:r>
              <a:rPr lang="en-IN"/>
              <a:t>Types of Image Representation </a:t>
            </a:r>
            <a:r>
              <a:rPr lang="en-IN" sz="3600"/>
              <a:t>(Cont.)</a:t>
            </a:r>
            <a:endParaRPr sz="3600"/>
          </a:p>
        </p:txBody>
      </p:sp>
      <p:sp>
        <p:nvSpPr>
          <p:cNvPr id="777" name="Google Shape;777;p51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779" name="Google Shape;779;p51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50</a:t>
            </a:fld>
            <a:endParaRPr/>
          </a:p>
        </p:txBody>
      </p:sp>
      <p:pic>
        <p:nvPicPr>
          <p:cNvPr id="780" name="Google Shape;780;p51"/>
          <p:cNvPicPr preferRelativeResize="0"/>
          <p:nvPr/>
        </p:nvPicPr>
        <p:blipFill rotWithShape="1">
          <a:blip r:embed="rId3">
            <a:alphaModFix/>
          </a:blip>
          <a:srcRect l="14055" t="20287" r="32487" b="10970"/>
          <a:stretch/>
        </p:blipFill>
        <p:spPr>
          <a:xfrm>
            <a:off x="395536" y="1052736"/>
            <a:ext cx="8424936" cy="5328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5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Types of Image Representation </a:t>
            </a:r>
            <a:r>
              <a:rPr lang="en-IN" sz="3600"/>
              <a:t>(Cont.)</a:t>
            </a:r>
            <a:endParaRPr/>
          </a:p>
        </p:txBody>
      </p:sp>
      <p:sp>
        <p:nvSpPr>
          <p:cNvPr id="787" name="Google Shape;787;p52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51</a:t>
            </a:fld>
            <a:endParaRPr/>
          </a:p>
        </p:txBody>
      </p:sp>
      <p:pic>
        <p:nvPicPr>
          <p:cNvPr id="788" name="Google Shape;788;p52"/>
          <p:cNvPicPr preferRelativeResize="0"/>
          <p:nvPr/>
        </p:nvPicPr>
        <p:blipFill rotWithShape="1">
          <a:blip r:embed="rId3">
            <a:alphaModFix/>
          </a:blip>
          <a:srcRect l="14056" t="21825" r="32717" b="14549"/>
          <a:stretch/>
        </p:blipFill>
        <p:spPr>
          <a:xfrm>
            <a:off x="323528" y="908720"/>
            <a:ext cx="8136904" cy="5468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Types of Image Representation </a:t>
            </a:r>
            <a:r>
              <a:rPr lang="en-IN" sz="3600"/>
              <a:t>(Cont.)</a:t>
            </a: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52</a:t>
            </a:fld>
            <a:endParaRPr/>
          </a:p>
        </p:txBody>
      </p:sp>
      <p:pic>
        <p:nvPicPr>
          <p:cNvPr id="796" name="Google Shape;796;p53"/>
          <p:cNvPicPr preferRelativeResize="0"/>
          <p:nvPr/>
        </p:nvPicPr>
        <p:blipFill rotWithShape="1">
          <a:blip r:embed="rId3">
            <a:alphaModFix/>
          </a:blip>
          <a:srcRect l="14632" t="30123" r="30642" b="13320"/>
          <a:stretch/>
        </p:blipFill>
        <p:spPr>
          <a:xfrm>
            <a:off x="395536" y="1196752"/>
            <a:ext cx="8303098" cy="4824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Types of Image Representation </a:t>
            </a:r>
            <a:r>
              <a:rPr lang="en-IN" sz="3600"/>
              <a:t>(Cont.)</a:t>
            </a:r>
            <a:endParaRPr/>
          </a:p>
        </p:txBody>
      </p:sp>
      <p:sp>
        <p:nvSpPr>
          <p:cNvPr id="803" name="Google Shape;803;p54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53</a:t>
            </a:fld>
            <a:endParaRPr/>
          </a:p>
        </p:txBody>
      </p:sp>
      <p:pic>
        <p:nvPicPr>
          <p:cNvPr id="804" name="Google Shape;804;p54"/>
          <p:cNvPicPr preferRelativeResize="0"/>
          <p:nvPr/>
        </p:nvPicPr>
        <p:blipFill rotWithShape="1">
          <a:blip r:embed="rId3">
            <a:alphaModFix/>
          </a:blip>
          <a:srcRect l="14517" t="20902" r="31796" b="7991"/>
          <a:stretch/>
        </p:blipFill>
        <p:spPr>
          <a:xfrm>
            <a:off x="467544" y="1124744"/>
            <a:ext cx="8064896" cy="52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54"/>
          <p:cNvPicPr preferRelativeResize="0"/>
          <p:nvPr/>
        </p:nvPicPr>
        <p:blipFill rotWithShape="1">
          <a:blip r:embed="rId4">
            <a:alphaModFix/>
          </a:blip>
          <a:srcRect l="20103" t="62847" r="69634" b="18576"/>
          <a:stretch/>
        </p:blipFill>
        <p:spPr>
          <a:xfrm rot="10800000" flipH="1">
            <a:off x="8172400" y="6021288"/>
            <a:ext cx="219699" cy="22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54"/>
          <p:cNvPicPr preferRelativeResize="0"/>
          <p:nvPr/>
        </p:nvPicPr>
        <p:blipFill rotWithShape="1">
          <a:blip r:embed="rId3">
            <a:alphaModFix/>
          </a:blip>
          <a:srcRect l="20103" t="62847" r="69634" b="18576"/>
          <a:stretch/>
        </p:blipFill>
        <p:spPr>
          <a:xfrm rot="10800000" flipH="1">
            <a:off x="3923928" y="6093296"/>
            <a:ext cx="1152128" cy="189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Types of Image Representation </a:t>
            </a:r>
            <a:r>
              <a:rPr lang="en-IN" sz="3600"/>
              <a:t>(Cont.)</a:t>
            </a:r>
            <a:endParaRPr/>
          </a:p>
        </p:txBody>
      </p:sp>
      <p:sp>
        <p:nvSpPr>
          <p:cNvPr id="813" name="Google Shape;813;p55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54</a:t>
            </a:fld>
            <a:endParaRPr/>
          </a:p>
        </p:txBody>
      </p:sp>
      <p:pic>
        <p:nvPicPr>
          <p:cNvPr id="814" name="Google Shape;814;p55"/>
          <p:cNvPicPr preferRelativeResize="0"/>
          <p:nvPr/>
        </p:nvPicPr>
        <p:blipFill rotWithShape="1">
          <a:blip r:embed="rId3">
            <a:alphaModFix/>
          </a:blip>
          <a:srcRect l="14171" t="19877" r="32140" b="7786"/>
          <a:stretch/>
        </p:blipFill>
        <p:spPr>
          <a:xfrm>
            <a:off x="395536" y="945784"/>
            <a:ext cx="8352928" cy="5291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Calibri"/>
              <a:buNone/>
            </a:pPr>
            <a:r>
              <a:rPr lang="en-IN"/>
              <a:t>Types of Image Representation </a:t>
            </a:r>
            <a:r>
              <a:rPr lang="en-IN" sz="3600"/>
              <a:t>(Cont.)</a:t>
            </a:r>
            <a:endParaRPr sz="3600"/>
          </a:p>
        </p:txBody>
      </p:sp>
      <p:sp>
        <p:nvSpPr>
          <p:cNvPr id="821" name="Google Shape;821;p56"/>
          <p:cNvSpPr txBox="1"/>
          <p:nvPr/>
        </p:nvSpPr>
        <p:spPr>
          <a:xfrm>
            <a:off x="457200" y="3162935"/>
            <a:ext cx="2571750" cy="92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8 Bit </a:t>
            </a:r>
            <a:r>
              <a:rPr lang="en-IN" sz="18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Color</a:t>
            </a:r>
            <a:r>
              <a:rPr lang="en-I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Format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1" indent="-114300" algn="l" rtl="0">
              <a:lnSpc>
                <a:spcPct val="75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Known as </a:t>
            </a:r>
            <a:r>
              <a:rPr lang="en-IN" sz="1800" b="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Gray</a:t>
            </a:r>
            <a:r>
              <a:rPr lang="en-IN" sz="18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scale Image </a:t>
            </a:r>
            <a:endParaRPr sz="18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1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Use to store Image Information</a:t>
            </a:r>
            <a:endParaRPr sz="18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1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Range: 0 to 255</a:t>
            </a:r>
            <a:endParaRPr sz="18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1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Red Bit – 3, Green Bit – 3 Blue Bit - 2</a:t>
            </a:r>
            <a:endParaRPr sz="18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1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Used By: Unix OS</a:t>
            </a:r>
            <a:endParaRPr sz="18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1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Extension: PGM (Portable </a:t>
            </a:r>
            <a:r>
              <a:rPr lang="en-IN" sz="1800" b="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Gray</a:t>
            </a:r>
            <a:r>
              <a:rPr lang="en-IN" sz="18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Map) </a:t>
            </a:r>
            <a:endParaRPr sz="18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56"/>
          <p:cNvSpPr txBox="1"/>
          <p:nvPr/>
        </p:nvSpPr>
        <p:spPr>
          <a:xfrm>
            <a:off x="3286124" y="3162934"/>
            <a:ext cx="2571751" cy="154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16 Bit </a:t>
            </a:r>
            <a:r>
              <a:rPr lang="en-IN" sz="18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Color</a:t>
            </a:r>
            <a:r>
              <a:rPr lang="en-I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Format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1" indent="-114300" algn="l" rtl="0">
              <a:lnSpc>
                <a:spcPct val="75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Known as High </a:t>
            </a:r>
            <a:r>
              <a:rPr lang="en-IN" sz="1800" b="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color</a:t>
            </a:r>
            <a:r>
              <a:rPr lang="en-IN" sz="18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Format</a:t>
            </a:r>
            <a:endParaRPr sz="18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1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Red Bit – 5, Green Bit – 6 Blue Bit - 5</a:t>
            </a:r>
            <a:endParaRPr sz="18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1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Range: 0 to 65535</a:t>
            </a:r>
            <a:endParaRPr sz="18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1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Used By:  Microsoft</a:t>
            </a:r>
            <a:endParaRPr sz="18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56"/>
          <p:cNvSpPr txBox="1"/>
          <p:nvPr/>
        </p:nvSpPr>
        <p:spPr>
          <a:xfrm>
            <a:off x="6115050" y="3162935"/>
            <a:ext cx="2571750" cy="92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24 Bit </a:t>
            </a:r>
            <a:r>
              <a:rPr lang="en-IN" sz="18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Color</a:t>
            </a:r>
            <a:r>
              <a:rPr lang="en-I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Format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1" indent="-114300" algn="l" rtl="0">
              <a:lnSpc>
                <a:spcPct val="75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True </a:t>
            </a:r>
            <a:r>
              <a:rPr lang="en-IN" sz="1800" b="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Color</a:t>
            </a:r>
            <a:r>
              <a:rPr lang="en-IN" sz="18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Format</a:t>
            </a:r>
            <a:endParaRPr sz="18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1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Most common used Format</a:t>
            </a:r>
            <a:endParaRPr sz="18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1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Red Bit – 8, Green Bit – 8 Blue Bit - 8</a:t>
            </a:r>
            <a:endParaRPr sz="18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1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Extension: PPM (Portable </a:t>
            </a:r>
            <a:r>
              <a:rPr lang="en-IN" sz="1800" b="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PixMap</a:t>
            </a:r>
            <a:r>
              <a:rPr lang="en-IN" sz="18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) – for Linux , BMP (</a:t>
            </a:r>
            <a:r>
              <a:rPr lang="en-IN" sz="1800" b="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BitMap</a:t>
            </a:r>
            <a:r>
              <a:rPr lang="en-IN" sz="18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) – for Windows</a:t>
            </a:r>
            <a:endParaRPr sz="18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56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Pixel &amp; Bitmap </a:t>
            </a:r>
            <a:endParaRPr/>
          </a:p>
        </p:txBody>
      </p:sp>
      <p:sp>
        <p:nvSpPr>
          <p:cNvPr id="833" name="Google Shape;833;p57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Pixel</a:t>
            </a:r>
            <a:endParaRPr/>
          </a:p>
          <a:p>
            <a:pPr marL="742950" lvl="1" indent="-285750" algn="just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In Computer graphics a pixel, dots, or picture element is a physical point in a picture. </a:t>
            </a:r>
            <a:endParaRPr/>
          </a:p>
          <a:p>
            <a:pPr marL="742950" lvl="1" indent="-285750" algn="just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A pixel is simply the smallest addressable element of a picture represented on a screen.</a:t>
            </a:r>
            <a:endParaRPr/>
          </a:p>
          <a:p>
            <a:pPr marL="342900" lvl="0" indent="-342900" algn="just" rtl="0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Bitmap</a:t>
            </a:r>
            <a:endParaRPr/>
          </a:p>
          <a:p>
            <a:pPr marL="742950" lvl="1" indent="-285750" algn="just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In computer graphics, a bitmap is a mapping from some domain (for example, a range of integers) to bits, that is, values which are zero or one. </a:t>
            </a:r>
            <a:endParaRPr/>
          </a:p>
          <a:p>
            <a:pPr marL="742950" lvl="1" indent="-285750" algn="just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It is also called a bit array or bitmap index.</a:t>
            </a:r>
            <a:endParaRPr/>
          </a:p>
          <a:p>
            <a:pPr marL="742950" lvl="1" indent="-285750" algn="just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The more general term pixmap refers to a map of pixels, where each one may store more than two colors, thus using more than one bit per pixel. Often bitmap is used for this as well.</a:t>
            </a:r>
            <a:endParaRPr/>
          </a:p>
        </p:txBody>
      </p:sp>
      <p:sp>
        <p:nvSpPr>
          <p:cNvPr id="835" name="Google Shape;835;p57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Image file formats</a:t>
            </a:r>
            <a:endParaRPr/>
          </a:p>
        </p:txBody>
      </p:sp>
      <p:sp>
        <p:nvSpPr>
          <p:cNvPr id="841" name="Google Shape;841;p58"/>
          <p:cNvSpPr/>
          <p:nvPr/>
        </p:nvSpPr>
        <p:spPr>
          <a:xfrm>
            <a:off x="457200" y="1125538"/>
            <a:ext cx="8229600" cy="5000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114300" marR="0" lvl="1" indent="-11430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file formats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2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Raster Graphics / Raster Image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2" indent="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2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Vector Graphics / vector Image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2" indent="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58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Raster Graphics VS Vector Graphics</a:t>
            </a:r>
            <a:endParaRPr/>
          </a:p>
        </p:txBody>
      </p:sp>
      <p:graphicFrame>
        <p:nvGraphicFramePr>
          <p:cNvPr id="849" name="Google Shape;849;p59"/>
          <p:cNvGraphicFramePr/>
          <p:nvPr/>
        </p:nvGraphicFramePr>
        <p:xfrm>
          <a:off x="467544" y="1024201"/>
          <a:ext cx="8064900" cy="5516800"/>
        </p:xfrm>
        <a:graphic>
          <a:graphicData uri="http://schemas.openxmlformats.org/drawingml/2006/table">
            <a:tbl>
              <a:tblPr>
                <a:noFill/>
                <a:tableStyleId>{F285091E-8B5B-4EE4-B01F-FD804C2EBB85}</a:tableStyleId>
              </a:tblPr>
              <a:tblGrid>
                <a:gridCol w="4032450"/>
                <a:gridCol w="4032450"/>
              </a:tblGrid>
              <a:tr h="476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Raster</a:t>
                      </a:r>
                      <a:endParaRPr sz="1800" u="none" strike="noStrike" cap="none"/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Vector</a:t>
                      </a:r>
                      <a:endParaRPr sz="1800" u="none" strike="noStrike" cap="none"/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159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Raster images are also known as Bitmap images and are made up of small dots known as pixels.</a:t>
                      </a:r>
                      <a:endParaRPr/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Vector images are made up of lines, fills, and curves.</a:t>
                      </a:r>
                      <a:endParaRPr/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21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In Raster, pixels of the same colour or different colour are placed  close to each other so that the human eye perceives them as pictures but not as dots.</a:t>
                      </a:r>
                      <a:endParaRPr/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Vector images are collections of elements such as lines, rectangles, circles, and square. Each vector element has its own coordinates and can be resized.</a:t>
                      </a:r>
                      <a:endParaRPr/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671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Raster image knows the colour of each pixel.</a:t>
                      </a:r>
                      <a:endParaRPr/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The vector consists of instructions on where to place its components.</a:t>
                      </a:r>
                      <a:endParaRPr/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915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Raster has only two colours, black or white. With an increase in complexity, it can contain more colours.</a:t>
                      </a:r>
                      <a:endParaRPr/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Vectors use mathematical formulas in describing colours, shapes, and placement.</a:t>
                      </a:r>
                      <a:endParaRPr/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915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Raster images have a wide range of colour gradations and less scalable than Vector images.</a:t>
                      </a:r>
                      <a:endParaRPr/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Vector images are much more scalable than Raster images.</a:t>
                      </a:r>
                      <a:endParaRPr/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51" name="Google Shape;851;p59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6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Raster Graphics VS Vector Graphics</a:t>
            </a:r>
            <a:endParaRPr/>
          </a:p>
        </p:txBody>
      </p:sp>
      <p:graphicFrame>
        <p:nvGraphicFramePr>
          <p:cNvPr id="857" name="Google Shape;857;p60"/>
          <p:cNvGraphicFramePr/>
          <p:nvPr/>
        </p:nvGraphicFramePr>
        <p:xfrm>
          <a:off x="251520" y="10406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{F285091E-8B5B-4EE4-B01F-FD804C2EBB85}</a:tableStyleId>
              </a:tblPr>
              <a:tblGrid>
                <a:gridCol w="4212475"/>
                <a:gridCol w="4212475"/>
              </a:tblGrid>
              <a:tr h="50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Raster</a:t>
                      </a:r>
                      <a:endParaRPr sz="1800" u="none" strike="noStrike" cap="none"/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Vector</a:t>
                      </a:r>
                      <a:endParaRPr sz="1800" u="none" strike="noStrike" cap="none"/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8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File formats extension for raster: </a:t>
                      </a:r>
                      <a:r>
                        <a:rPr lang="en-IN" sz="1800" u="none" strike="noStrike" cap="none">
                          <a:solidFill>
                            <a:schemeClr val="dk1"/>
                          </a:solidFill>
                        </a:rPr>
                        <a:t>XBM, TIFF, PCX, and bitmap fonts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.tif .tiff: Tagged Image File Format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.jpg .jpeg: Joint Photographic Experts Group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.psd: Photoshop Document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.gif: Graphics Interchange Format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.bmp: Bitmap image file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.png: Portable Network Graphics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XBM: </a:t>
                      </a:r>
                      <a:r>
                        <a:rPr lang="en-IN" sz="18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 Bitmap Graphic file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PCX: PiCture eXchange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File format extension for Vector:</a:t>
                      </a:r>
                      <a:r>
                        <a:rPr lang="en-IN" sz="1800" u="none" strike="noStrike" cap="none">
                          <a:solidFill>
                            <a:schemeClr val="dk1"/>
                          </a:solidFill>
                        </a:rPr>
                        <a:t>, PICT, WMF, PostScript, TrueType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.eps: Encapsulated PostScript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.ai: Adobe Illustrator Artwork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.cdr: CorelDraw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.svg: Scalable Vector Graphics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.pdf: Portable Document Format</a:t>
                      </a:r>
                      <a:endParaRPr/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65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>
                          <a:solidFill>
                            <a:schemeClr val="dk1"/>
                          </a:solidFill>
                        </a:rPr>
                        <a:t>The conversion of raster to vector is time-consuming and based on complexity.</a:t>
                      </a:r>
                      <a:endParaRPr/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>
                          <a:solidFill>
                            <a:schemeClr val="dk1"/>
                          </a:solidFill>
                        </a:rPr>
                        <a:t>A vector image can be easily converted to a bitmap image.</a:t>
                      </a:r>
                      <a:endParaRPr/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57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>
                          <a:solidFill>
                            <a:schemeClr val="dk1"/>
                          </a:solidFill>
                        </a:rPr>
                        <a:t>Some of the raster programs include photo editing, Photoshop, GIMP, paint shop.</a:t>
                      </a:r>
                      <a:endParaRPr/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>
                          <a:solidFill>
                            <a:schemeClr val="dk1"/>
                          </a:solidFill>
                        </a:rPr>
                        <a:t>Vector programs include Illustrator, Inkscape, CorelDraw.</a:t>
                      </a:r>
                      <a:endParaRPr/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57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>
                          <a:solidFill>
                            <a:schemeClr val="dk1"/>
                          </a:solidFill>
                        </a:rPr>
                        <a:t>A kind of Raster file can be easily converted to another and high processing speed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>
                          <a:solidFill>
                            <a:schemeClr val="dk1"/>
                          </a:solidFill>
                        </a:rPr>
                        <a:t>Vectors are difficult to modify or display if not opened in programs that understand vector and having low processing Speed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59" name="Google Shape;859;p60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What is Digital Image? </a:t>
            </a:r>
            <a:r>
              <a:rPr lang="en-IN" sz="3600"/>
              <a:t>(Cont.)</a:t>
            </a:r>
            <a:endParaRPr/>
          </a:p>
        </p:txBody>
      </p:sp>
      <p:sp>
        <p:nvSpPr>
          <p:cNvPr id="143" name="Google Shape;143;p7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The image consists of finite number of pixels (f(x,y) )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Every pixel Is an intersection between a row and a column.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Every pixel has intensity</a:t>
            </a:r>
            <a:endParaRPr/>
          </a:p>
          <a:p>
            <a:pPr marL="342900" lvl="0" indent="-1397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</a:t>
            </a:fld>
            <a:endParaRPr/>
          </a:p>
        </p:txBody>
      </p:sp>
      <p:pic>
        <p:nvPicPr>
          <p:cNvPr id="146" name="Google Shape;146;p7"/>
          <p:cNvPicPr preferRelativeResize="0"/>
          <p:nvPr/>
        </p:nvPicPr>
        <p:blipFill rotWithShape="1">
          <a:blip r:embed="rId3">
            <a:alphaModFix/>
          </a:blip>
          <a:srcRect l="14977" t="48565" r="32601" b="13933"/>
          <a:stretch/>
        </p:blipFill>
        <p:spPr>
          <a:xfrm>
            <a:off x="1331640" y="3854151"/>
            <a:ext cx="6820526" cy="2311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Raster Graphics VS Vector Graphics</a:t>
            </a:r>
            <a:endParaRPr/>
          </a:p>
        </p:txBody>
      </p:sp>
      <p:graphicFrame>
        <p:nvGraphicFramePr>
          <p:cNvPr id="865" name="Google Shape;865;p61"/>
          <p:cNvGraphicFramePr/>
          <p:nvPr/>
        </p:nvGraphicFramePr>
        <p:xfrm>
          <a:off x="323528" y="112474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{F285091E-8B5B-4EE4-B01F-FD804C2EBB85}</a:tableStyleId>
              </a:tblPr>
              <a:tblGrid>
                <a:gridCol w="4145625"/>
                <a:gridCol w="4145625"/>
              </a:tblGrid>
              <a:tr h="456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Raster</a:t>
                      </a:r>
                      <a:endParaRPr sz="1800" u="none" strike="noStrike" cap="none"/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Vector</a:t>
                      </a:r>
                      <a:endParaRPr sz="1800" u="none" strike="noStrike" cap="none"/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169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When the user paints a raster image, it looks similar to dipping brush in paint and painting images.</a:t>
                      </a:r>
                      <a:endParaRPr/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When the user paints a vector image, only the outline of the shape is painted. Similar to creating an image with different tiles of different shapes and sizes.</a:t>
                      </a:r>
                      <a:endParaRPr/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460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On enlarging a raster image without a change in pixel count, the image looks blurry. Enlarging file with increasing in pixel count, which may produce better results comparatively.</a:t>
                      </a:r>
                      <a:endParaRPr/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On enlarging a vector image, mathematical formulas remain the same, scalable to any size.</a:t>
                      </a:r>
                      <a:endParaRPr/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878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Raster programs are best suitable for photo editing, the creation of a continuous toned image with soft colour.</a:t>
                      </a:r>
                      <a:endParaRPr/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Vectors are best suitable for drawings, creating logos, illustrations, and technical drawings</a:t>
                      </a:r>
                      <a:endParaRPr/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88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A huge dimension and fair detailed image produce a large size of the image.</a:t>
                      </a:r>
                      <a:endParaRPr/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Vectors are resolution dependent, can be printed at any size or resolution.</a:t>
                      </a:r>
                      <a:endParaRPr/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88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Difficult to print raster images using limited spot colours.</a:t>
                      </a:r>
                      <a:endParaRPr/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In vector, the numbers of colours can be increased or decreased for printing.</a:t>
                      </a:r>
                      <a:endParaRPr/>
                    </a:p>
                  </a:txBody>
                  <a:tcPr marL="6700" marR="6700" marT="3350" marB="33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67" name="Google Shape;867;p61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Question </a:t>
            </a:r>
            <a:endParaRPr/>
          </a:p>
        </p:txBody>
      </p:sp>
      <p:sp>
        <p:nvSpPr>
          <p:cNvPr id="873" name="Google Shape;873;p62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4000"/>
              <a:buNone/>
            </a:pPr>
            <a:r>
              <a:rPr lang="en-IN" sz="4000" b="1">
                <a:solidFill>
                  <a:srgbClr val="FF0000"/>
                </a:solidFill>
              </a:rPr>
              <a:t>Digital Image is Raster Graphics or Vector Graphics ?</a:t>
            </a:r>
            <a:endParaRPr sz="4000" b="1">
              <a:solidFill>
                <a:srgbClr val="FF0000"/>
              </a:solidFill>
            </a:endParaRPr>
          </a:p>
        </p:txBody>
      </p:sp>
      <p:sp>
        <p:nvSpPr>
          <p:cNvPr id="875" name="Google Shape;875;p62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6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Digital Image</a:t>
            </a:r>
            <a:endParaRPr/>
          </a:p>
        </p:txBody>
      </p:sp>
      <p:sp>
        <p:nvSpPr>
          <p:cNvPr id="881" name="Google Shape;881;p63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A digital image is a numeric representation (normally binary) of a two-dimensional image. Depending on whether the image resolution is fixed.</a:t>
            </a:r>
            <a:endParaRPr/>
          </a:p>
          <a:p>
            <a:pPr marL="342900" lvl="0" indent="-1397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The term "digital image" usually refers to raster images or bitmapped images</a:t>
            </a:r>
            <a:endParaRPr/>
          </a:p>
        </p:txBody>
      </p:sp>
      <p:sp>
        <p:nvSpPr>
          <p:cNvPr id="883" name="Google Shape;883;p63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6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System</a:t>
            </a:r>
            <a:endParaRPr/>
          </a:p>
        </p:txBody>
      </p:sp>
      <p:sp>
        <p:nvSpPr>
          <p:cNvPr id="889" name="Google Shape;889;p64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A system is a defined by the type of input and output it deals with. 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The input is known as excitation and the output is known as response.</a:t>
            </a:r>
            <a:endParaRPr/>
          </a:p>
        </p:txBody>
      </p:sp>
      <p:sp>
        <p:nvSpPr>
          <p:cNvPr id="891" name="Google Shape;891;p64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63</a:t>
            </a:fld>
            <a:endParaRPr/>
          </a:p>
        </p:txBody>
      </p:sp>
      <p:pic>
        <p:nvPicPr>
          <p:cNvPr id="892" name="Google Shape;892;p64" descr="Syste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0048" y="4005039"/>
            <a:ext cx="5981700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64"/>
          <p:cNvSpPr txBox="1"/>
          <p:nvPr/>
        </p:nvSpPr>
        <p:spPr>
          <a:xfrm>
            <a:off x="1810048" y="5085184"/>
            <a:ext cx="16098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Analog  Signal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64"/>
          <p:cNvSpPr txBox="1"/>
          <p:nvPr/>
        </p:nvSpPr>
        <p:spPr>
          <a:xfrm>
            <a:off x="6300192" y="5075892"/>
            <a:ext cx="16098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  Signal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6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Conversion of Analog to Digital signals</a:t>
            </a:r>
            <a:endParaRPr/>
          </a:p>
        </p:txBody>
      </p:sp>
      <p:sp>
        <p:nvSpPr>
          <p:cNvPr id="900" name="Google Shape;900;p65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There two main concepts that are involved in the conversion.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/>
              <a:t>Sampling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/>
              <a:t>Quantization</a:t>
            </a:r>
            <a:endParaRPr/>
          </a:p>
          <a:p>
            <a:pPr marL="342900" lvl="0" indent="-1397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902" name="Google Shape;902;p65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6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Sampling</a:t>
            </a:r>
            <a:endParaRPr/>
          </a:p>
        </p:txBody>
      </p:sp>
      <p:sp>
        <p:nvSpPr>
          <p:cNvPr id="908" name="Google Shape;908;p66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Sampling as its name suggests can be defined as take samples. 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Take samples of a digital signal over x axis. 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Sampling is done on the x variable.</a:t>
            </a:r>
            <a:endParaRPr/>
          </a:p>
        </p:txBody>
      </p:sp>
      <p:sp>
        <p:nvSpPr>
          <p:cNvPr id="910" name="Google Shape;910;p66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65</a:t>
            </a:fld>
            <a:endParaRPr/>
          </a:p>
        </p:txBody>
      </p:sp>
      <p:pic>
        <p:nvPicPr>
          <p:cNvPr id="911" name="Google Shape;911;p66" descr="Sampl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744" y="3573016"/>
            <a:ext cx="4608512" cy="2734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Calibri"/>
              <a:buNone/>
            </a:pPr>
            <a:r>
              <a:rPr lang="en-IN"/>
              <a:t>Sampling </a:t>
            </a:r>
            <a:r>
              <a:rPr lang="en-IN" sz="3600"/>
              <a:t>(Cont.)</a:t>
            </a:r>
            <a:endParaRPr sz="3600"/>
          </a:p>
        </p:txBody>
      </p:sp>
      <p:sp>
        <p:nvSpPr>
          <p:cNvPr id="918" name="Google Shape;918;p67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66</a:t>
            </a:fld>
            <a:endParaRPr/>
          </a:p>
        </p:txBody>
      </p:sp>
      <p:pic>
        <p:nvPicPr>
          <p:cNvPr id="919" name="Google Shape;919;p67" descr="https://miro.medium.com/max/700/1*6Tq1kh5_9NQbtpaHfNHrEg.jpe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528" y="1628800"/>
            <a:ext cx="8496943" cy="3653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6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Quantization</a:t>
            </a:r>
            <a:endParaRPr/>
          </a:p>
        </p:txBody>
      </p:sp>
      <p:sp>
        <p:nvSpPr>
          <p:cNvPr id="925" name="Google Shape;925;p68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Quantization as its name suggest can be defined as dividing into quanta (partitions).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It is opposite to sampling.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Sampling is done on the x variable.</a:t>
            </a:r>
            <a:endParaRPr/>
          </a:p>
          <a:p>
            <a:pPr marL="342900" lvl="0" indent="-1397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927" name="Google Shape;927;p68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67</a:t>
            </a:fld>
            <a:endParaRPr/>
          </a:p>
        </p:txBody>
      </p:sp>
      <p:pic>
        <p:nvPicPr>
          <p:cNvPr id="928" name="Google Shape;928;p68" descr="Quantization"/>
          <p:cNvPicPr preferRelativeResize="0"/>
          <p:nvPr/>
        </p:nvPicPr>
        <p:blipFill rotWithShape="1">
          <a:blip r:embed="rId3">
            <a:alphaModFix/>
          </a:blip>
          <a:srcRect r="20582"/>
          <a:stretch/>
        </p:blipFill>
        <p:spPr>
          <a:xfrm>
            <a:off x="5611689" y="3464401"/>
            <a:ext cx="2992759" cy="2949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68" descr="https://miro.medium.com/max/537/0*HUorIR2W5qyJ-k09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528" y="3464401"/>
            <a:ext cx="5114925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6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Calibri"/>
              <a:buNone/>
            </a:pPr>
            <a:r>
              <a:rPr lang="en-IN"/>
              <a:t>Sampling VS Quantization </a:t>
            </a:r>
            <a:endParaRPr sz="3600"/>
          </a:p>
        </p:txBody>
      </p:sp>
      <p:sp>
        <p:nvSpPr>
          <p:cNvPr id="936" name="Google Shape;936;p69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68</a:t>
            </a:fld>
            <a:endParaRPr/>
          </a:p>
        </p:txBody>
      </p:sp>
      <p:pic>
        <p:nvPicPr>
          <p:cNvPr id="937" name="Google Shape;937;p69" descr="Image sampling and quantization - Coding Ninjas CodeStudi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1052736"/>
            <a:ext cx="7920880" cy="5222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7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Concept of Bits Per Pixel</a:t>
            </a:r>
            <a:endParaRPr/>
          </a:p>
        </p:txBody>
      </p:sp>
      <p:sp>
        <p:nvSpPr>
          <p:cNvPr id="943" name="Google Shape;943;p70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BBP – Bits per Pixel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It is used to denote the no of bits per Pixel</a:t>
            </a:r>
            <a:endParaRPr/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/>
              <a:t>No. of Colors or Shades = 2</a:t>
            </a:r>
            <a:r>
              <a:rPr lang="en-IN" baseline="30000"/>
              <a:t>BPP</a:t>
            </a:r>
            <a:endParaRPr/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baseline="30000"/>
          </a:p>
        </p:txBody>
      </p:sp>
      <p:sp>
        <p:nvSpPr>
          <p:cNvPr id="945" name="Google Shape;945;p70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What is Digital Image? </a:t>
            </a:r>
            <a:r>
              <a:rPr lang="en-IN" sz="3600"/>
              <a:t>(Cont.)</a:t>
            </a:r>
            <a:endParaRPr/>
          </a:p>
        </p:txBody>
      </p:sp>
      <p:sp>
        <p:nvSpPr>
          <p:cNvPr id="152" name="Google Shape;152;p8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/>
              <a:t>Digital image processing focuses on two major tasks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/>
              <a:t>Improvement of pictorial information for human interpretation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/>
              <a:t>Processing of image data for storage, transmission and representation for autonomous machine perception</a:t>
            </a:r>
            <a:endParaRPr/>
          </a:p>
          <a:p>
            <a:pPr marL="342900" lvl="0" indent="-1397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154" name="Google Shape;154;p8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7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Calibri"/>
              <a:buNone/>
            </a:pPr>
            <a:r>
              <a:rPr lang="en-IN"/>
              <a:t>Concept of Bits Per Pixel </a:t>
            </a:r>
            <a:r>
              <a:rPr lang="en-IN" sz="3600"/>
              <a:t>(Cont.)</a:t>
            </a:r>
            <a:endParaRPr sz="3600"/>
          </a:p>
        </p:txBody>
      </p:sp>
      <p:sp>
        <p:nvSpPr>
          <p:cNvPr id="951" name="Google Shape;951;p71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/>
              <a:t>Suppose a pixel has 1 bit, how many no of color that Image have?</a:t>
            </a:r>
            <a:endParaRPr/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/>
              <a:t>Answer: </a:t>
            </a:r>
            <a:endParaRPr b="1"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2 intensity levels only, black and white.</a:t>
            </a:r>
            <a:endParaRPr/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/>
              <a:t>No. of Colors or Shades = 2</a:t>
            </a:r>
            <a:r>
              <a:rPr lang="en-IN" baseline="30000"/>
              <a:t>BPP</a:t>
            </a:r>
            <a:r>
              <a:rPr lang="en-IN"/>
              <a:t> = 2</a:t>
            </a:r>
            <a:r>
              <a:rPr lang="en-IN" baseline="30000"/>
              <a:t>1</a:t>
            </a:r>
            <a:r>
              <a:rPr lang="en-IN"/>
              <a:t> = 2</a:t>
            </a:r>
            <a:endParaRPr baseline="30000"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Bit (0,1) 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/>
              <a:t>0:black 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/>
              <a:t>1: white</a:t>
            </a:r>
            <a:endParaRPr/>
          </a:p>
        </p:txBody>
      </p:sp>
      <p:sp>
        <p:nvSpPr>
          <p:cNvPr id="953" name="Google Shape;953;p71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7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Concept of Bits Per Pixel </a:t>
            </a:r>
            <a:r>
              <a:rPr lang="en-IN" sz="3600"/>
              <a:t>(Cont.)</a:t>
            </a:r>
            <a:endParaRPr/>
          </a:p>
        </p:txBody>
      </p:sp>
      <p:sp>
        <p:nvSpPr>
          <p:cNvPr id="959" name="Google Shape;959;p72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/>
              <a:t>Suppose a pixel has 2 bit, how many gray levels can it represent? </a:t>
            </a:r>
            <a:endParaRPr/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/>
              <a:t>Answer: </a:t>
            </a:r>
            <a:endParaRPr b="1"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4 gray intensity levels 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No. of Colors or Shades = 2</a:t>
            </a:r>
            <a:r>
              <a:rPr lang="en-IN" baseline="30000"/>
              <a:t>BPP</a:t>
            </a:r>
            <a:r>
              <a:rPr lang="en-IN"/>
              <a:t> = 2</a:t>
            </a:r>
            <a:r>
              <a:rPr lang="en-IN" baseline="30000"/>
              <a:t>2</a:t>
            </a:r>
            <a:r>
              <a:rPr lang="en-IN"/>
              <a:t> = 4</a:t>
            </a:r>
            <a:endParaRPr baseline="30000"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2 Bit So Combinations -  (00, 01, 10 ,11).</a:t>
            </a:r>
            <a:endParaRPr/>
          </a:p>
        </p:txBody>
      </p:sp>
      <p:sp>
        <p:nvSpPr>
          <p:cNvPr id="961" name="Google Shape;961;p72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Concept of Bits Per Pixel </a:t>
            </a:r>
            <a:r>
              <a:rPr lang="en-IN" sz="3600"/>
              <a:t>(Cont.)</a:t>
            </a:r>
            <a:endParaRPr/>
          </a:p>
        </p:txBody>
      </p:sp>
      <p:sp>
        <p:nvSpPr>
          <p:cNvPr id="967" name="Google Shape;967;p73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/>
              <a:t>Suppose if we want to represent 256 No of Colors, how many bits do we need? </a:t>
            </a:r>
            <a:endParaRPr/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/>
              <a:t>Answer: </a:t>
            </a:r>
            <a:endParaRPr b="1"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No. of Colors or Shades = 2</a:t>
            </a:r>
            <a:r>
              <a:rPr lang="en-IN" baseline="30000"/>
              <a:t>BPP</a:t>
            </a:r>
            <a:r>
              <a:rPr lang="en-IN"/>
              <a:t> = 2</a:t>
            </a:r>
            <a:r>
              <a:rPr lang="en-IN" baseline="30000"/>
              <a:t>8</a:t>
            </a:r>
            <a:r>
              <a:rPr lang="en-IN"/>
              <a:t> = 256</a:t>
            </a:r>
            <a:endParaRPr baseline="30000"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8 bits are required</a:t>
            </a:r>
            <a:endParaRPr/>
          </a:p>
        </p:txBody>
      </p:sp>
      <p:sp>
        <p:nvSpPr>
          <p:cNvPr id="969" name="Google Shape;969;p73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7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Image Size / Number of storage of bits </a:t>
            </a:r>
            <a:endParaRPr/>
          </a:p>
        </p:txBody>
      </p:sp>
      <p:sp>
        <p:nvSpPr>
          <p:cNvPr id="975" name="Google Shape;975;p74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sz="3000"/>
              <a:t>Image Size = No. of Rows * No. of Cols. * BPP</a:t>
            </a:r>
            <a:endParaRPr/>
          </a:p>
          <a:p>
            <a:pPr marL="0" lvl="0" indent="0" algn="l" rtl="0"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000"/>
          </a:p>
          <a:p>
            <a:pPr marL="0" lvl="0" indent="0" algn="l" rtl="0"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sz="3000"/>
              <a:t>Example: Rows : 3000, Col.: 1687, Shades: 256, Find the Size of Image</a:t>
            </a:r>
            <a:endParaRPr/>
          </a:p>
          <a:p>
            <a:pPr marL="342900" lvl="0" indent="-342900" algn="just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800"/>
              <a:t>No. of Colors or Shades = 2</a:t>
            </a:r>
            <a:r>
              <a:rPr lang="en-IN" sz="2800" baseline="30000"/>
              <a:t>BPP</a:t>
            </a:r>
            <a:r>
              <a:rPr lang="en-IN" sz="2800"/>
              <a:t> = 2</a:t>
            </a:r>
            <a:r>
              <a:rPr lang="en-IN" sz="2800" baseline="30000"/>
              <a:t>8</a:t>
            </a:r>
            <a:r>
              <a:rPr lang="en-IN" sz="2800"/>
              <a:t> = 256</a:t>
            </a:r>
            <a:endParaRPr sz="2800" baseline="30000"/>
          </a:p>
          <a:p>
            <a:pPr marL="342900" lvl="0" indent="-342900" algn="just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800"/>
              <a:t>BPP = 8</a:t>
            </a:r>
            <a:endParaRPr/>
          </a:p>
          <a:p>
            <a:pPr marL="0" lvl="0" indent="0" algn="just" rtl="0"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sz="3000"/>
              <a:t>Image Size = No. of Rows * No. of Cols. * BPP</a:t>
            </a:r>
            <a:endParaRPr/>
          </a:p>
          <a:p>
            <a:pPr marL="0" lvl="0" indent="0" algn="just" rtl="0"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sz="3000"/>
              <a:t>	= 3000 * 1687 * 8</a:t>
            </a:r>
            <a:endParaRPr/>
          </a:p>
          <a:p>
            <a:pPr marL="0" lvl="0" indent="0" algn="just" rtl="0"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sz="3000"/>
              <a:t>	= 40488000 bits</a:t>
            </a:r>
            <a:endParaRPr/>
          </a:p>
          <a:p>
            <a:pPr marL="0" lvl="0" indent="0" algn="just" rtl="0"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sz="3000"/>
              <a:t>	= 40488000 / 8 Byte = 5061000 Byte</a:t>
            </a:r>
            <a:endParaRPr/>
          </a:p>
          <a:p>
            <a:pPr marL="0" lvl="0" indent="0" algn="just" rtl="0"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sz="3000"/>
              <a:t>	= 5061000  / 1024 KB = 4942 KB</a:t>
            </a:r>
            <a:endParaRPr/>
          </a:p>
          <a:p>
            <a:pPr marL="0" lvl="0" indent="0" algn="just" rtl="0"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sz="3000"/>
              <a:t>	= 4942  / 1024 MB = 4 MB</a:t>
            </a:r>
            <a:endParaRPr/>
          </a:p>
          <a:p>
            <a:pPr marL="0" lvl="0" indent="0" algn="just" rtl="0"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000"/>
          </a:p>
          <a:p>
            <a:pPr marL="0" lvl="0" indent="0" algn="l" rtl="0"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000"/>
          </a:p>
        </p:txBody>
      </p:sp>
      <p:sp>
        <p:nvSpPr>
          <p:cNvPr id="977" name="Google Shape;977;p74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7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Calibri"/>
              <a:buNone/>
            </a:pPr>
            <a:r>
              <a:rPr lang="en-IN"/>
              <a:t>Image Size / Number of storage of bits </a:t>
            </a:r>
            <a:r>
              <a:rPr lang="en-IN" sz="3600"/>
              <a:t>(Cont.)</a:t>
            </a:r>
            <a:endParaRPr sz="3600"/>
          </a:p>
        </p:txBody>
      </p:sp>
      <p:sp>
        <p:nvSpPr>
          <p:cNvPr id="983" name="Google Shape;983;p75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IN" sz="3000"/>
              <a:t>Image Size = No. of Rows * No. of Cols. * BPP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endParaRPr sz="3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IN" sz="3000"/>
              <a:t>Example: Rows : 1024, Col.: 1024 , </a:t>
            </a:r>
            <a:r>
              <a:rPr lang="en-IN" sz="2800"/>
              <a:t>BPP = 8, Find the Size of Image</a:t>
            </a:r>
            <a:endParaRPr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IN" sz="3000"/>
              <a:t>Image Size = No. of Rows * No. of Cols. * BPP</a:t>
            </a:r>
            <a:endParaRPr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IN" sz="3000"/>
              <a:t>	= 1024 * 1024 * 8</a:t>
            </a:r>
            <a:endParaRPr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IN" sz="3000"/>
              <a:t>	= 8388608 bits</a:t>
            </a:r>
            <a:endParaRPr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IN" sz="3000"/>
              <a:t>	= 8388608 / 8 Byte = 1048576 Byte</a:t>
            </a:r>
            <a:endParaRPr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IN" sz="3000"/>
              <a:t>	= 1048576 / 1024 KB = 1024 KB</a:t>
            </a:r>
            <a:endParaRPr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IN" sz="3000"/>
              <a:t>	= 1024 / 1024 MB = 1 MB</a:t>
            </a:r>
            <a:endParaRPr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endParaRPr sz="3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endParaRPr sz="3000"/>
          </a:p>
        </p:txBody>
      </p:sp>
      <p:sp>
        <p:nvSpPr>
          <p:cNvPr id="985" name="Google Shape;985;p75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7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Color Code Conversion</a:t>
            </a:r>
            <a:endParaRPr/>
          </a:p>
        </p:txBody>
      </p:sp>
      <p:sp>
        <p:nvSpPr>
          <p:cNvPr id="991" name="Google Shape;991;p76"/>
          <p:cNvSpPr/>
          <p:nvPr/>
        </p:nvSpPr>
        <p:spPr>
          <a:xfrm>
            <a:off x="457200" y="1125538"/>
            <a:ext cx="8363272" cy="518378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114300" marR="0" lvl="1" indent="-11430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Binary Color Format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2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Black – RGB (0 , 0 , 0)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2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While – RGB (255 , 255 , 255)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1" indent="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1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Gray Color Format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2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Gray– RGB (127, 127 , 127)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1" indent="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1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RGB Color Format (Red, Green, Blue)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2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Red– RGB (255 , 0 , 0)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2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Green– RGB (0, 255 , 0)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2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Blue– RGB (0, 0 , 255)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1" indent="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1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CMYK Color Format (Cyan, Magenta, Yellow, Black)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2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Cyan– RGB (0 , 255 , 255)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2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Magenta– RGB (255, 0 , 255)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2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Yellow– RGB (255, 255 , 0)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1" indent="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1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HSI Color Format (Hue, Saturation, Intensity)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76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7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RGB to Hex Code Conversion</a:t>
            </a:r>
            <a:endParaRPr/>
          </a:p>
        </p:txBody>
      </p:sp>
      <p:sp>
        <p:nvSpPr>
          <p:cNvPr id="1000" name="Google Shape;1000;p77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76</a:t>
            </a:fld>
            <a:endParaRPr/>
          </a:p>
        </p:txBody>
      </p:sp>
      <p:graphicFrame>
        <p:nvGraphicFramePr>
          <p:cNvPr id="1001" name="Google Shape;1001;p77"/>
          <p:cNvGraphicFramePr/>
          <p:nvPr/>
        </p:nvGraphicFramePr>
        <p:xfrm>
          <a:off x="4427984" y="124994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{68F73E6D-EB55-4C30-91CE-BD0B6A2440AE}</a:tableStyleId>
              </a:tblPr>
              <a:tblGrid>
                <a:gridCol w="2219900"/>
                <a:gridCol w="2219900"/>
              </a:tblGrid>
              <a:tr h="484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/>
                        <a:t>RGB</a:t>
                      </a:r>
                      <a:endParaRPr sz="18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/>
                        <a:t>Hex </a:t>
                      </a:r>
                      <a:endParaRPr sz="1800" b="1" u="none" strike="noStrike" cap="none"/>
                    </a:p>
                  </a:txBody>
                  <a:tcPr marL="91450" marR="91450" marT="45725" marB="45725"/>
                </a:tc>
              </a:tr>
              <a:tr h="48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 u="none" strike="noStrike" cap="none"/>
                        <a:t>(255, 255, 255) 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#FFFFFF</a:t>
                      </a:r>
                      <a:endParaRPr sz="1800"/>
                    </a:p>
                  </a:txBody>
                  <a:tcPr marL="91450" marR="91450" marT="45725" marB="45725"/>
                </a:tc>
              </a:tr>
              <a:tr h="48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/>
                        <a:t>(255, 0 , 255) 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/>
                        <a:t>#FF00FF</a:t>
                      </a:r>
                      <a:endParaRPr sz="1800"/>
                    </a:p>
                  </a:txBody>
                  <a:tcPr marL="91450" marR="91450" marT="45725" marB="45725"/>
                </a:tc>
              </a:tr>
              <a:tr h="48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/>
                        <a:t>(255, 255, 0) 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/>
                        <a:t>#FFFF00</a:t>
                      </a:r>
                      <a:endParaRPr sz="1800"/>
                    </a:p>
                  </a:txBody>
                  <a:tcPr marL="91450" marR="91450" marT="45725" marB="45725"/>
                </a:tc>
              </a:tr>
              <a:tr h="48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/>
                        <a:t>(0, 255, 255) 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/>
                        <a:t>#00FFFF</a:t>
                      </a:r>
                      <a:endParaRPr sz="1800"/>
                    </a:p>
                  </a:txBody>
                  <a:tcPr marL="91450" marR="91450" marT="45725" marB="45725"/>
                </a:tc>
              </a:tr>
              <a:tr h="48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/>
                        <a:t>(0, 0 , 0) 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#000000</a:t>
                      </a:r>
                      <a:endParaRPr sz="1800"/>
                    </a:p>
                  </a:txBody>
                  <a:tcPr marL="91450" marR="91450" marT="45725" marB="45725"/>
                </a:tc>
              </a:tr>
              <a:tr h="48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/>
                        <a:t>(127 , 127 , 127)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#7F7F7F</a:t>
                      </a:r>
                      <a:endParaRPr sz="1800"/>
                    </a:p>
                  </a:txBody>
                  <a:tcPr marL="91450" marR="91450" marT="45725" marB="45725"/>
                </a:tc>
              </a:tr>
              <a:tr h="48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/>
                        <a:t>(128 , 128 , 128)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#808080</a:t>
                      </a:r>
                      <a:endParaRPr sz="1800"/>
                    </a:p>
                  </a:txBody>
                  <a:tcPr marL="91450" marR="91450" marT="45725" marB="45725"/>
                </a:tc>
              </a:tr>
              <a:tr h="48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/>
                        <a:t>(190 , 121 , 163)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#BE79A3</a:t>
                      </a:r>
                      <a:endParaRPr sz="1800"/>
                    </a:p>
                  </a:txBody>
                  <a:tcPr marL="91450" marR="91450" marT="45725" marB="45725"/>
                </a:tc>
              </a:tr>
              <a:tr h="48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/>
                        <a:t>(201 , 182 , 95)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#C9B65F</a:t>
                      </a:r>
                      <a:endParaRPr sz="1800"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pic>
        <p:nvPicPr>
          <p:cNvPr id="1002" name="Google Shape;1002;p77" descr="Hexadecimal numbers and hex numbering system tutorial | Circuit Crus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520" y="1196752"/>
            <a:ext cx="3891200" cy="4902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Grayscale to RGB Conversion</a:t>
            </a:r>
            <a:endParaRPr/>
          </a:p>
        </p:txBody>
      </p:sp>
      <p:sp>
        <p:nvSpPr>
          <p:cNvPr id="1008" name="Google Shape;1008;p78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To convert a grayscale image into color or RGB format, we have two methods. 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/>
              <a:t>Average method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/>
              <a:t>Weighted method or luminosity method</a:t>
            </a:r>
            <a:endParaRPr/>
          </a:p>
          <a:p>
            <a:pPr marL="742950" lvl="1" indent="-1079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010" name="Google Shape;1010;p78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7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Average Method</a:t>
            </a:r>
            <a:endParaRPr/>
          </a:p>
        </p:txBody>
      </p:sp>
      <p:sp>
        <p:nvSpPr>
          <p:cNvPr id="1016" name="Google Shape;1016;p79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It is the simplest method. We have to take an average of all the 3 colors.</a:t>
            </a:r>
            <a:endParaRPr/>
          </a:p>
          <a:p>
            <a:pPr marL="342900" lvl="0" indent="-342900" algn="just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b="1"/>
              <a:t>Formula:</a:t>
            </a:r>
            <a:r>
              <a:rPr lang="en-IN"/>
              <a:t> (R + G + B)/3</a:t>
            </a:r>
            <a:endParaRPr/>
          </a:p>
          <a:p>
            <a:pPr marL="0" lvl="0" indent="0" algn="just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just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Explanation</a:t>
            </a:r>
            <a:endParaRPr/>
          </a:p>
          <a:p>
            <a:pPr marL="0" lvl="0" indent="0" algn="just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As we can see, there are </a:t>
            </a:r>
            <a:endParaRPr/>
          </a:p>
          <a:p>
            <a:pPr marL="0" lvl="0" indent="0" algn="just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changes in the image by </a:t>
            </a:r>
            <a:endParaRPr/>
          </a:p>
          <a:p>
            <a:pPr marL="0" lvl="0" indent="0" algn="just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applying the average method. </a:t>
            </a:r>
            <a:endParaRPr/>
          </a:p>
          <a:p>
            <a:pPr marL="0" lvl="0" indent="0" algn="just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But the result is unexpected </a:t>
            </a:r>
            <a:endParaRPr/>
          </a:p>
          <a:p>
            <a:pPr marL="0" lvl="0" indent="0" algn="just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as we want a grayscale image, </a:t>
            </a:r>
            <a:endParaRPr/>
          </a:p>
          <a:p>
            <a:pPr marL="0" lvl="0" indent="0" algn="just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but it turned to be a black image.</a:t>
            </a:r>
            <a:endParaRPr/>
          </a:p>
          <a:p>
            <a:pPr marL="342900" lvl="0" indent="-154940" algn="just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1018" name="Google Shape;1018;p79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78</a:t>
            </a:fld>
            <a:endParaRPr/>
          </a:p>
        </p:txBody>
      </p:sp>
      <p:pic>
        <p:nvPicPr>
          <p:cNvPr id="1019" name="Google Shape;1019;p79" descr="Grayscale to RGB Convers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144" y="3520953"/>
            <a:ext cx="1304925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79" descr="Grayscale to RGB Convers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4328" y="3520953"/>
            <a:ext cx="1304925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8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Calibri"/>
              <a:buNone/>
            </a:pPr>
            <a:r>
              <a:rPr lang="en-IN"/>
              <a:t>Average Method </a:t>
            </a:r>
            <a:r>
              <a:rPr lang="en-IN" sz="3600"/>
              <a:t>(Cont.)</a:t>
            </a:r>
            <a:endParaRPr sz="3600"/>
          </a:p>
        </p:txBody>
      </p:sp>
      <p:sp>
        <p:nvSpPr>
          <p:cNvPr id="1026" name="Google Shape;1026;p80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 b="1"/>
              <a:t>Problem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/>
              <a:t>This problem occurs because we have taken an average of 3 colors. 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/>
              <a:t>All the 3 colors have different wavelength and have their contribution to the formation of an image. In the above image, we are taking 33% from each portion that is why the image does not occur in grayscale.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The solution to this problem is given by the weighted method.</a:t>
            </a:r>
            <a:endParaRPr/>
          </a:p>
          <a:p>
            <a:pPr marL="342900" lvl="0" indent="-1397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1028" name="Google Shape;1028;p80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What is Digital Image? </a:t>
            </a:r>
            <a:r>
              <a:rPr lang="en-IN" sz="3600"/>
              <a:t>(Cont.)</a:t>
            </a:r>
            <a:endParaRPr/>
          </a:p>
        </p:txBody>
      </p:sp>
      <p:sp>
        <p:nvSpPr>
          <p:cNvPr id="161" name="Google Shape;161;p9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  <p:pic>
        <p:nvPicPr>
          <p:cNvPr id="162" name="Google Shape;16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825" y="1412776"/>
            <a:ext cx="8029575" cy="45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81"/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Weighted Method or luminosity Method</a:t>
            </a:r>
            <a:endParaRPr/>
          </a:p>
        </p:txBody>
      </p:sp>
      <p:sp>
        <p:nvSpPr>
          <p:cNvPr id="1034" name="Google Shape;1034;p81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800"/>
              <a:t>As we have seen the problem in the average method. And for this problem weight method is the solution. </a:t>
            </a:r>
            <a:endParaRPr sz="2800"/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800"/>
              <a:t>In all the 3 portions of color, red color has more wavelength, and green color has less wavelength. But green color gives a more soothing effect to the eyes as compared to red color.</a:t>
            </a:r>
            <a:endParaRPr/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800"/>
              <a:t>By decreasing the value of red color and increasing the value of green color and the value for blue color will be between these two colors.</a:t>
            </a:r>
            <a:endParaRPr/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800"/>
              <a:t>The equation for a new grayscale image will be:</a:t>
            </a:r>
            <a:endParaRPr/>
          </a:p>
          <a:p>
            <a:pPr marL="342900" lvl="0" indent="-1651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342900" lvl="0" indent="-1651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342900" lvl="0" indent="-1651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</p:txBody>
      </p:sp>
      <p:sp>
        <p:nvSpPr>
          <p:cNvPr id="1036" name="Google Shape;1036;p81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80</a:t>
            </a:fld>
            <a:endParaRPr/>
          </a:p>
        </p:txBody>
      </p:sp>
      <p:pic>
        <p:nvPicPr>
          <p:cNvPr id="1037" name="Google Shape;1037;p81" descr="Grayscale to RGB Convers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1680" y="5766394"/>
            <a:ext cx="5600700" cy="54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82"/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Calibri"/>
              <a:buNone/>
            </a:pPr>
            <a:r>
              <a:rPr lang="en-IN"/>
              <a:t>Weighted Method or luminosity Method </a:t>
            </a:r>
            <a:r>
              <a:rPr lang="en-IN" sz="3600"/>
              <a:t>(Cont.)</a:t>
            </a:r>
            <a:endParaRPr sz="3600"/>
          </a:p>
        </p:txBody>
      </p:sp>
      <p:sp>
        <p:nvSpPr>
          <p:cNvPr id="1043" name="Google Shape;1043;p82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According to the above equation, red is used 30%, green is used 59%, and blue is used 11%. The contribution of green is highest.</a:t>
            </a:r>
            <a:endParaRPr/>
          </a:p>
          <a:p>
            <a:pPr marL="342900" lvl="0" indent="-342900" algn="just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By Applying the equation in an image, we will get:</a:t>
            </a:r>
            <a:endParaRPr/>
          </a:p>
          <a:p>
            <a:pPr marL="400050" lvl="1" indent="0" algn="just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Explanation</a:t>
            </a:r>
            <a:endParaRPr/>
          </a:p>
          <a:p>
            <a:pPr marL="400050" lvl="1" indent="0" algn="just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As we can see using the </a:t>
            </a:r>
            <a:endParaRPr/>
          </a:p>
          <a:p>
            <a:pPr marL="400050" lvl="1" indent="0" algn="just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weighted method the image </a:t>
            </a:r>
            <a:endParaRPr/>
          </a:p>
          <a:p>
            <a:pPr marL="400050" lvl="1" indent="0" algn="just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is properly converted into </a:t>
            </a:r>
            <a:endParaRPr/>
          </a:p>
          <a:p>
            <a:pPr marL="400050" lvl="1" indent="0" algn="just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grayscale. Image is brighter as </a:t>
            </a:r>
            <a:endParaRPr/>
          </a:p>
          <a:p>
            <a:pPr marL="400050" lvl="1" indent="0" algn="just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compared with the image </a:t>
            </a:r>
            <a:endParaRPr/>
          </a:p>
          <a:p>
            <a:pPr marL="400050" lvl="1" indent="0" algn="just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which was generated using </a:t>
            </a:r>
            <a:endParaRPr/>
          </a:p>
          <a:p>
            <a:pPr marL="400050" lvl="1" indent="0" algn="just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the average method.</a:t>
            </a:r>
            <a:endParaRPr/>
          </a:p>
          <a:p>
            <a:pPr marL="742950" lvl="1" indent="-121284" algn="just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1045" name="Google Shape;1045;p82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81</a:t>
            </a:fld>
            <a:endParaRPr/>
          </a:p>
        </p:txBody>
      </p:sp>
      <p:pic>
        <p:nvPicPr>
          <p:cNvPr id="1046" name="Google Shape;1046;p82" descr="Grayscale to RGB Convers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0112" y="3894955"/>
            <a:ext cx="130492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82" descr="Grayscale to RGB Convers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6296" y="3856856"/>
            <a:ext cx="1295400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83"/>
          <p:cNvSpPr txBox="1">
            <a:spLocks noGrp="1"/>
          </p:cNvSpPr>
          <p:nvPr>
            <p:ph type="title"/>
          </p:nvPr>
        </p:nvSpPr>
        <p:spPr>
          <a:xfrm>
            <a:off x="457200" y="202630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Some basic Relationships between Pixels</a:t>
            </a:r>
            <a:endParaRPr/>
          </a:p>
        </p:txBody>
      </p:sp>
      <p:sp>
        <p:nvSpPr>
          <p:cNvPr id="1054" name="Google Shape;1054;p83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82</a:t>
            </a:fld>
            <a:endParaRPr/>
          </a:p>
        </p:txBody>
      </p:sp>
      <p:sp>
        <p:nvSpPr>
          <p:cNvPr id="1055" name="Google Shape;1055;p83"/>
          <p:cNvSpPr/>
          <p:nvPr/>
        </p:nvSpPr>
        <p:spPr>
          <a:xfrm>
            <a:off x="683568" y="1484784"/>
            <a:ext cx="7992888" cy="446449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114300" marR="0" lvl="1" indent="-11430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Relationships between pixels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2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Neighbors of a Pixel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3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4-neighbours of p </a:t>
            </a:r>
            <a:endParaRPr/>
          </a:p>
          <a:p>
            <a:pPr marL="457200" marR="0" lvl="4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4-horizontal/vertical neighbours of p : N</a:t>
            </a:r>
            <a:r>
              <a:rPr lang="en-IN" sz="1800" b="0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(p).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4" indent="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4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Diagonal-neighbours of p : N</a:t>
            </a:r>
            <a:r>
              <a:rPr lang="en-IN" sz="1800" b="0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4" indent="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3" indent="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3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8-neighbours of p: N</a:t>
            </a:r>
            <a:r>
              <a:rPr lang="en-IN" sz="1800" b="0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(p)   </a:t>
            </a:r>
            <a:endParaRPr/>
          </a:p>
          <a:p>
            <a:pPr marL="342900" marR="0" lvl="3" indent="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2" indent="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2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Adjacency</a:t>
            </a:r>
            <a:endParaRPr/>
          </a:p>
          <a:p>
            <a:pPr marL="342900" marR="0" lvl="3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4-Adjacency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3" indent="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3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8-Adjacency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3" indent="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2" indent="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2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Connectivity</a:t>
            </a:r>
            <a:endParaRPr/>
          </a:p>
          <a:p>
            <a:pPr marL="228600" marR="0" lvl="2" indent="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2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Regions and boundaries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2" indent="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8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Neighbors of a Pixel</a:t>
            </a:r>
            <a:endParaRPr/>
          </a:p>
        </p:txBody>
      </p:sp>
      <p:sp>
        <p:nvSpPr>
          <p:cNvPr id="1061" name="Google Shape;1061;p84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 b="1"/>
              <a:t>4-neighbours of p 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b="1"/>
              <a:t>4-horizontal/vertical neighbours of p : N</a:t>
            </a:r>
            <a:r>
              <a:rPr lang="en-IN" b="1" baseline="-25000"/>
              <a:t>4</a:t>
            </a:r>
            <a:r>
              <a:rPr lang="en-IN" b="1"/>
              <a:t>(p)</a:t>
            </a:r>
            <a:endParaRPr/>
          </a:p>
          <a:p>
            <a:pPr marL="1143000" lvl="2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/>
              <a:t>A pixel p at (x,y) has 4-horizontal/vertical neighbours at (x+1,y), (x-1,y), (x,y+1) and (x,y-1). 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b="1"/>
              <a:t>Diagonal-neighbours of p : N</a:t>
            </a:r>
            <a:r>
              <a:rPr lang="en-IN" b="1" baseline="-25000"/>
              <a:t>D</a:t>
            </a:r>
            <a:r>
              <a:rPr lang="en-IN" b="1"/>
              <a:t>(p)</a:t>
            </a:r>
            <a:endParaRPr/>
          </a:p>
          <a:p>
            <a:pPr marL="1143000" lvl="2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/>
              <a:t>A pixel p at (x,y) has 4 diagonal neighbours at (x+1,y+1), (x+1,y-1), (x-1,y+1) and (x-1,y-1). </a:t>
            </a:r>
            <a:endParaRPr/>
          </a:p>
          <a:p>
            <a:pPr marL="742950" lvl="1" indent="-1079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/>
          </a:p>
          <a:p>
            <a:pPr marL="742950" lvl="1" indent="-1079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063" name="Google Shape;1063;p84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83</a:t>
            </a:fld>
            <a:endParaRPr/>
          </a:p>
        </p:txBody>
      </p:sp>
      <p:pic>
        <p:nvPicPr>
          <p:cNvPr id="1064" name="Google Shape;1064;p84" descr="a) Horizontal and vertical pixel neighborhood (x, y), (b) Diagonal... |  Download Scientific Diagram"/>
          <p:cNvPicPr preferRelativeResize="0"/>
          <p:nvPr/>
        </p:nvPicPr>
        <p:blipFill rotWithShape="1">
          <a:blip r:embed="rId3">
            <a:alphaModFix/>
          </a:blip>
          <a:srcRect b="14272"/>
          <a:stretch/>
        </p:blipFill>
        <p:spPr>
          <a:xfrm>
            <a:off x="1255053" y="4333935"/>
            <a:ext cx="6413291" cy="1975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8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Neighbors of a Pixel</a:t>
            </a:r>
            <a:endParaRPr/>
          </a:p>
        </p:txBody>
      </p:sp>
      <p:sp>
        <p:nvSpPr>
          <p:cNvPr id="1070" name="Google Shape;1070;p85"/>
          <p:cNvSpPr txBox="1">
            <a:spLocks noGrp="1"/>
          </p:cNvSpPr>
          <p:nvPr>
            <p:ph type="body" idx="1"/>
          </p:nvPr>
        </p:nvSpPr>
        <p:spPr>
          <a:xfrm>
            <a:off x="323528" y="1124744"/>
            <a:ext cx="468052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b="1"/>
              <a:t>8-neighbours of p</a:t>
            </a:r>
            <a:endParaRPr/>
          </a:p>
          <a:p>
            <a:pPr marL="742950" lvl="1" indent="-285750" algn="just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The 4-neighbours and the diagonal neighbours of p are called </a:t>
            </a:r>
            <a:r>
              <a:rPr lang="en-IN" b="1"/>
              <a:t>8-neighbours of p : N</a:t>
            </a:r>
            <a:r>
              <a:rPr lang="en-IN" b="1" baseline="-25000"/>
              <a:t>8</a:t>
            </a:r>
            <a:r>
              <a:rPr lang="en-IN" b="1"/>
              <a:t>(p).</a:t>
            </a:r>
            <a:endParaRPr/>
          </a:p>
          <a:p>
            <a:pPr marL="742950" lvl="1" indent="-285750" algn="just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A pixel p at (x,y) has 4-horizontal/vertical neighbours at (x+1,y), (x-1,y), (x,y+1), (x,y-1) + 4 diagonal neighbours at (x+1,y+1), (x+1,y-1), (x-1,y+1) , (x-1,y-1). </a:t>
            </a:r>
            <a:endParaRPr/>
          </a:p>
          <a:p>
            <a:pPr marL="342900" lvl="0" indent="-154940" algn="just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1072" name="Google Shape;1072;p85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84</a:t>
            </a:fld>
            <a:endParaRPr/>
          </a:p>
        </p:txBody>
      </p:sp>
      <p:pic>
        <p:nvPicPr>
          <p:cNvPr id="1073" name="Google Shape;1073;p85" descr="a Pixel p and its 4-neighbors, b the union of 4-neighbors and diagonal... |  Download Scientific Diagram"/>
          <p:cNvPicPr preferRelativeResize="0"/>
          <p:nvPr/>
        </p:nvPicPr>
        <p:blipFill rotWithShape="1">
          <a:blip r:embed="rId3">
            <a:alphaModFix/>
          </a:blip>
          <a:srcRect l="52738"/>
          <a:stretch/>
        </p:blipFill>
        <p:spPr>
          <a:xfrm>
            <a:off x="5138057" y="2132856"/>
            <a:ext cx="3826431" cy="364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85" descr="a Pixel p and its 4-neighbors, b the union of 4-neighbors and diagonal... |  Download Scientific Diagram"/>
          <p:cNvPicPr preferRelativeResize="0"/>
          <p:nvPr/>
        </p:nvPicPr>
        <p:blipFill rotWithShape="1">
          <a:blip r:embed="rId3">
            <a:alphaModFix/>
          </a:blip>
          <a:srcRect l="61074" t="20908" r="33009" b="72726"/>
          <a:stretch/>
        </p:blipFill>
        <p:spPr>
          <a:xfrm>
            <a:off x="8100392" y="2260667"/>
            <a:ext cx="478972" cy="232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8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Adjacency</a:t>
            </a:r>
            <a:endParaRPr/>
          </a:p>
        </p:txBody>
      </p:sp>
      <p:sp>
        <p:nvSpPr>
          <p:cNvPr id="1081" name="Google Shape;1081;p86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 i="1"/>
              <a:t>V</a:t>
            </a:r>
            <a:r>
              <a:rPr lang="en-IN"/>
              <a:t>: set of gray level values (L), (V is a subset of L.)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/>
              <a:t>4- adjacency: 2 pixels </a:t>
            </a:r>
            <a:r>
              <a:rPr lang="en-IN" i="1"/>
              <a:t>p </a:t>
            </a:r>
            <a:r>
              <a:rPr lang="en-IN"/>
              <a:t>and </a:t>
            </a:r>
            <a:r>
              <a:rPr lang="en-IN" i="1"/>
              <a:t>q </a:t>
            </a:r>
            <a:r>
              <a:rPr lang="en-IN"/>
              <a:t>with values from </a:t>
            </a:r>
            <a:r>
              <a:rPr lang="en-IN" i="1"/>
              <a:t>V </a:t>
            </a:r>
            <a:r>
              <a:rPr lang="en-IN"/>
              <a:t>are 4- adjacent if </a:t>
            </a:r>
            <a:r>
              <a:rPr lang="en-IN" i="1"/>
              <a:t>q </a:t>
            </a:r>
            <a:r>
              <a:rPr lang="en-IN"/>
              <a:t>is in the set </a:t>
            </a:r>
            <a:r>
              <a:rPr lang="en-IN" i="1"/>
              <a:t>N</a:t>
            </a:r>
            <a:r>
              <a:rPr lang="en-IN" i="1" baseline="-25000"/>
              <a:t>4</a:t>
            </a:r>
            <a:r>
              <a:rPr lang="en-IN" i="1"/>
              <a:t>(p)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/>
              <a:t>8- adjacency: 2 pixels </a:t>
            </a:r>
            <a:r>
              <a:rPr lang="en-IN" i="1"/>
              <a:t>p </a:t>
            </a:r>
            <a:r>
              <a:rPr lang="en-IN"/>
              <a:t>and </a:t>
            </a:r>
            <a:r>
              <a:rPr lang="en-IN" i="1"/>
              <a:t>q </a:t>
            </a:r>
            <a:r>
              <a:rPr lang="en-IN"/>
              <a:t>with values from </a:t>
            </a:r>
            <a:r>
              <a:rPr lang="en-IN" i="1"/>
              <a:t>V </a:t>
            </a:r>
            <a:r>
              <a:rPr lang="en-IN"/>
              <a:t>are 8- adjacent if </a:t>
            </a:r>
            <a:r>
              <a:rPr lang="en-IN" i="1"/>
              <a:t>q </a:t>
            </a:r>
            <a:r>
              <a:rPr lang="en-IN"/>
              <a:t>is in the set </a:t>
            </a:r>
            <a:r>
              <a:rPr lang="en-IN" i="1"/>
              <a:t>N</a:t>
            </a:r>
            <a:r>
              <a:rPr lang="en-IN" i="1" baseline="-25000"/>
              <a:t>8</a:t>
            </a:r>
            <a:r>
              <a:rPr lang="en-IN" i="1"/>
              <a:t>(p)</a:t>
            </a:r>
            <a:endParaRPr/>
          </a:p>
        </p:txBody>
      </p:sp>
      <p:sp>
        <p:nvSpPr>
          <p:cNvPr id="1083" name="Google Shape;1083;p86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85</a:t>
            </a:fld>
            <a:endParaRPr/>
          </a:p>
        </p:txBody>
      </p:sp>
      <p:pic>
        <p:nvPicPr>
          <p:cNvPr id="1084" name="Google Shape;1084;p86"/>
          <p:cNvPicPr preferRelativeResize="0"/>
          <p:nvPr/>
        </p:nvPicPr>
        <p:blipFill rotWithShape="1">
          <a:blip r:embed="rId3">
            <a:alphaModFix/>
          </a:blip>
          <a:srcRect l="23273" t="70697" r="46542" b="7786"/>
          <a:stretch/>
        </p:blipFill>
        <p:spPr>
          <a:xfrm>
            <a:off x="1187716" y="4116136"/>
            <a:ext cx="6696652" cy="219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86"/>
          <p:cNvPicPr preferRelativeResize="0"/>
          <p:nvPr/>
        </p:nvPicPr>
        <p:blipFill rotWithShape="1">
          <a:blip r:embed="rId3">
            <a:alphaModFix/>
          </a:blip>
          <a:srcRect l="45495" t="87201" r="46802" b="9282"/>
          <a:stretch/>
        </p:blipFill>
        <p:spPr>
          <a:xfrm>
            <a:off x="4067944" y="5771625"/>
            <a:ext cx="1708742" cy="358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8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Connectivity</a:t>
            </a:r>
            <a:endParaRPr/>
          </a:p>
        </p:txBody>
      </p:sp>
      <p:sp>
        <p:nvSpPr>
          <p:cNvPr id="1091" name="Google Shape;1091;p87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Two pixels p and q are said to be connected in S if there exists a path between them consisting entirely of pixels in S.</a:t>
            </a:r>
            <a:endParaRPr/>
          </a:p>
        </p:txBody>
      </p:sp>
      <p:sp>
        <p:nvSpPr>
          <p:cNvPr id="1093" name="Google Shape;1093;p87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86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8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Regions and boundaries</a:t>
            </a:r>
            <a:endParaRPr/>
          </a:p>
        </p:txBody>
      </p:sp>
      <p:sp>
        <p:nvSpPr>
          <p:cNvPr id="1099" name="Google Shape;1099;p88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 b="1"/>
              <a:t>Region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/>
              <a:t>Let R be a subset of pixels in an image, we call R a region of the image if R is a connected set.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 b="1"/>
              <a:t>Boundary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/>
              <a:t>The boundary (also called border or contour) of a region R is the set of pixels in the region that have one or more neighbors that are not in R.</a:t>
            </a:r>
            <a:endParaRPr/>
          </a:p>
          <a:p>
            <a:pPr marL="342900" lvl="0" indent="-1397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1101" name="Google Shape;1101;p88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87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8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Distance Measures</a:t>
            </a:r>
            <a:endParaRPr/>
          </a:p>
        </p:txBody>
      </p:sp>
      <p:sp>
        <p:nvSpPr>
          <p:cNvPr id="1107" name="Google Shape;1107;p89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If we have 3 pixels: p,q,z respectively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/>
              <a:t>p with (x,y)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/>
              <a:t>q with (s,t)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/>
              <a:t>z with (v,w)</a:t>
            </a:r>
            <a:endParaRPr/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/>
              <a:t>Then: </a:t>
            </a:r>
            <a:endParaRPr/>
          </a:p>
          <a:p>
            <a:pPr marL="971550" lvl="1" indent="-5143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IN" i="1"/>
              <a:t>D </a:t>
            </a:r>
            <a:r>
              <a:rPr lang="en-IN"/>
              <a:t>(</a:t>
            </a:r>
            <a:r>
              <a:rPr lang="en-IN" i="1"/>
              <a:t>p</a:t>
            </a:r>
            <a:r>
              <a:rPr lang="en-IN"/>
              <a:t>,</a:t>
            </a:r>
            <a:r>
              <a:rPr lang="en-IN" i="1"/>
              <a:t>q</a:t>
            </a:r>
            <a:r>
              <a:rPr lang="en-IN"/>
              <a:t>) ≥ 0 ,</a:t>
            </a:r>
            <a:r>
              <a:rPr lang="en-IN" i="1"/>
              <a:t>D</a:t>
            </a:r>
            <a:r>
              <a:rPr lang="en-IN"/>
              <a:t>(</a:t>
            </a:r>
            <a:r>
              <a:rPr lang="en-IN" i="1"/>
              <a:t>p</a:t>
            </a:r>
            <a:r>
              <a:rPr lang="en-IN"/>
              <a:t>,</a:t>
            </a:r>
            <a:r>
              <a:rPr lang="en-IN" i="1"/>
              <a:t>q</a:t>
            </a:r>
            <a:r>
              <a:rPr lang="en-IN"/>
              <a:t>) = 0 iff </a:t>
            </a:r>
            <a:r>
              <a:rPr lang="en-IN" i="1"/>
              <a:t>p = q </a:t>
            </a:r>
            <a:endParaRPr/>
          </a:p>
          <a:p>
            <a:pPr marL="971550" lvl="1" indent="-5143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IN" i="1"/>
              <a:t>D</a:t>
            </a:r>
            <a:r>
              <a:rPr lang="en-IN"/>
              <a:t>(</a:t>
            </a:r>
            <a:r>
              <a:rPr lang="en-IN" i="1"/>
              <a:t>p</a:t>
            </a:r>
            <a:r>
              <a:rPr lang="en-IN"/>
              <a:t>,</a:t>
            </a:r>
            <a:r>
              <a:rPr lang="en-IN" i="1"/>
              <a:t>q</a:t>
            </a:r>
            <a:r>
              <a:rPr lang="en-IN"/>
              <a:t>) = </a:t>
            </a:r>
            <a:r>
              <a:rPr lang="en-IN" i="1"/>
              <a:t>D</a:t>
            </a:r>
            <a:r>
              <a:rPr lang="en-IN"/>
              <a:t>(</a:t>
            </a:r>
            <a:r>
              <a:rPr lang="en-IN" i="1"/>
              <a:t>q</a:t>
            </a:r>
            <a:r>
              <a:rPr lang="en-IN"/>
              <a:t>,</a:t>
            </a:r>
            <a:r>
              <a:rPr lang="en-IN" i="1"/>
              <a:t>p</a:t>
            </a:r>
            <a:r>
              <a:rPr lang="en-IN"/>
              <a:t>) </a:t>
            </a:r>
            <a:endParaRPr/>
          </a:p>
          <a:p>
            <a:pPr marL="971550" lvl="1" indent="-5143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IN" i="1"/>
              <a:t>D</a:t>
            </a:r>
            <a:r>
              <a:rPr lang="en-IN"/>
              <a:t>(</a:t>
            </a:r>
            <a:r>
              <a:rPr lang="en-IN" i="1"/>
              <a:t>p</a:t>
            </a:r>
            <a:r>
              <a:rPr lang="en-IN"/>
              <a:t>,</a:t>
            </a:r>
            <a:r>
              <a:rPr lang="en-IN" i="1"/>
              <a:t>z</a:t>
            </a:r>
            <a:r>
              <a:rPr lang="en-IN"/>
              <a:t>) ≤ </a:t>
            </a:r>
            <a:r>
              <a:rPr lang="en-IN" i="1"/>
              <a:t>D</a:t>
            </a:r>
            <a:r>
              <a:rPr lang="en-IN"/>
              <a:t>(</a:t>
            </a:r>
            <a:r>
              <a:rPr lang="en-IN" i="1"/>
              <a:t>p</a:t>
            </a:r>
            <a:r>
              <a:rPr lang="en-IN"/>
              <a:t>,</a:t>
            </a:r>
            <a:r>
              <a:rPr lang="en-IN" i="1"/>
              <a:t>q</a:t>
            </a:r>
            <a:r>
              <a:rPr lang="en-IN"/>
              <a:t>) + </a:t>
            </a:r>
            <a:r>
              <a:rPr lang="en-IN" i="1"/>
              <a:t>D</a:t>
            </a:r>
            <a:r>
              <a:rPr lang="en-IN"/>
              <a:t>(</a:t>
            </a:r>
            <a:r>
              <a:rPr lang="en-IN" i="1"/>
              <a:t>q</a:t>
            </a:r>
            <a:r>
              <a:rPr lang="en-IN"/>
              <a:t>,</a:t>
            </a:r>
            <a:r>
              <a:rPr lang="en-IN" i="1"/>
              <a:t>z</a:t>
            </a:r>
            <a:r>
              <a:rPr lang="en-IN"/>
              <a:t>) </a:t>
            </a:r>
            <a:endParaRPr/>
          </a:p>
          <a:p>
            <a:pPr marL="342900" lvl="0" indent="-1397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1109" name="Google Shape;1109;p89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88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9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Calibri"/>
              <a:buNone/>
            </a:pPr>
            <a:r>
              <a:rPr lang="en-IN"/>
              <a:t>Distance Measures </a:t>
            </a:r>
            <a:r>
              <a:rPr lang="en-IN" sz="3600"/>
              <a:t>(Cont.)</a:t>
            </a:r>
            <a:endParaRPr sz="3600"/>
          </a:p>
        </p:txBody>
      </p:sp>
      <p:grpSp>
        <p:nvGrpSpPr>
          <p:cNvPr id="1115" name="Google Shape;1115;p90"/>
          <p:cNvGrpSpPr/>
          <p:nvPr/>
        </p:nvGrpSpPr>
        <p:grpSpPr>
          <a:xfrm>
            <a:off x="-6270107" y="-119956"/>
            <a:ext cx="14871944" cy="8006632"/>
            <a:chOff x="-6727307" y="-1028676"/>
            <a:chExt cx="14871944" cy="8006632"/>
          </a:xfrm>
        </p:grpSpPr>
        <p:sp>
          <p:nvSpPr>
            <p:cNvPr id="1116" name="Google Shape;1116;p90"/>
            <p:cNvSpPr/>
            <p:nvPr/>
          </p:nvSpPr>
          <p:spPr>
            <a:xfrm>
              <a:off x="-6727307" y="-1028676"/>
              <a:ext cx="8006632" cy="8006632"/>
            </a:xfrm>
            <a:prstGeom prst="blockArc">
              <a:avLst>
                <a:gd name="adj1" fmla="val 18900000"/>
                <a:gd name="adj2" fmla="val 2700000"/>
                <a:gd name="adj3" fmla="val 270"/>
              </a:avLst>
            </a:prstGeom>
            <a:noFill/>
            <a:ln w="25400" cap="flat" cmpd="sng">
              <a:solidFill>
                <a:srgbClr val="F795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90"/>
            <p:cNvSpPr/>
            <p:nvPr/>
          </p:nvSpPr>
          <p:spPr>
            <a:xfrm>
              <a:off x="669406" y="457380"/>
              <a:ext cx="7475231" cy="915237"/>
            </a:xfrm>
            <a:prstGeom prst="rect">
              <a:avLst/>
            </a:prstGeom>
            <a:solidFill>
              <a:srgbClr val="49ACC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90"/>
            <p:cNvSpPr txBox="1"/>
            <p:nvPr/>
          </p:nvSpPr>
          <p:spPr>
            <a:xfrm>
              <a:off x="669406" y="457380"/>
              <a:ext cx="7475231" cy="915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645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Euclidean Distance: D</a:t>
              </a:r>
              <a:r>
                <a:rPr lang="en-IN" sz="1500" baseline="-25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I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(p,q)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90"/>
            <p:cNvSpPr/>
            <p:nvPr/>
          </p:nvSpPr>
          <p:spPr>
            <a:xfrm>
              <a:off x="97382" y="342975"/>
              <a:ext cx="1144046" cy="1144046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49AC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90"/>
            <p:cNvSpPr/>
            <p:nvPr/>
          </p:nvSpPr>
          <p:spPr>
            <a:xfrm>
              <a:off x="1194132" y="1830474"/>
              <a:ext cx="6950504" cy="915237"/>
            </a:xfrm>
            <a:prstGeom prst="rect">
              <a:avLst/>
            </a:prstGeom>
            <a:solidFill>
              <a:srgbClr val="47D67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90"/>
            <p:cNvSpPr txBox="1"/>
            <p:nvPr/>
          </p:nvSpPr>
          <p:spPr>
            <a:xfrm>
              <a:off x="1194132" y="1830474"/>
              <a:ext cx="6950504" cy="915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645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City-Block Distance : D</a:t>
              </a:r>
              <a:r>
                <a:rPr lang="en-IN" sz="1500" baseline="-25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r>
                <a:rPr lang="en-I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(p,q) = |x-s| + |y-t|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90"/>
            <p:cNvSpPr/>
            <p:nvPr/>
          </p:nvSpPr>
          <p:spPr>
            <a:xfrm>
              <a:off x="622109" y="1716069"/>
              <a:ext cx="1144046" cy="1144046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47D67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90"/>
            <p:cNvSpPr/>
            <p:nvPr/>
          </p:nvSpPr>
          <p:spPr>
            <a:xfrm>
              <a:off x="1194132" y="3203568"/>
              <a:ext cx="6950504" cy="915237"/>
            </a:xfrm>
            <a:prstGeom prst="rect">
              <a:avLst/>
            </a:prstGeom>
            <a:solidFill>
              <a:srgbClr val="ABE74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90"/>
            <p:cNvSpPr txBox="1"/>
            <p:nvPr/>
          </p:nvSpPr>
          <p:spPr>
            <a:xfrm>
              <a:off x="1194132" y="3203568"/>
              <a:ext cx="6950504" cy="915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645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Chessboard Distance) D</a:t>
              </a:r>
              <a:r>
                <a:rPr lang="en-IN" sz="1500" baseline="-25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r>
                <a:rPr lang="en-I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(p,q) = max (|x-s| , |y-t|)</a:t>
              </a:r>
              <a:endParaRPr/>
            </a:p>
          </p:txBody>
        </p:sp>
        <p:sp>
          <p:nvSpPr>
            <p:cNvPr id="1125" name="Google Shape;1125;p90"/>
            <p:cNvSpPr/>
            <p:nvPr/>
          </p:nvSpPr>
          <p:spPr>
            <a:xfrm>
              <a:off x="622109" y="3089163"/>
              <a:ext cx="1144046" cy="1144046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ABE7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90"/>
            <p:cNvSpPr/>
            <p:nvPr/>
          </p:nvSpPr>
          <p:spPr>
            <a:xfrm>
              <a:off x="669406" y="4576662"/>
              <a:ext cx="7475231" cy="915237"/>
            </a:xfrm>
            <a:prstGeom prst="rect">
              <a:avLst/>
            </a:prstGeom>
            <a:solidFill>
              <a:srgbClr val="F6944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90"/>
            <p:cNvSpPr txBox="1"/>
            <p:nvPr/>
          </p:nvSpPr>
          <p:spPr>
            <a:xfrm>
              <a:off x="669406" y="4576662"/>
              <a:ext cx="7475231" cy="915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6450" tIns="38100" rIns="38100" bIns="381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IN" sz="1500" baseline="-25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-I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Distance 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Char char="•"/>
              </a:pPr>
              <a:r>
                <a:rPr lang="en-IN" sz="1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It is Defined as a shortest m=path between pointes.</a:t>
              </a:r>
              <a:endPara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Char char="•"/>
              </a:pPr>
              <a:r>
                <a:rPr lang="en-IN" sz="1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 this case, the distance between two pixels will depend on the values of the pixels along the path, as well as the values of their neighbors.</a:t>
              </a:r>
              <a:endParaRPr/>
            </a:p>
          </p:txBody>
        </p:sp>
        <p:sp>
          <p:nvSpPr>
            <p:cNvPr id="1128" name="Google Shape;1128;p90"/>
            <p:cNvSpPr/>
            <p:nvPr/>
          </p:nvSpPr>
          <p:spPr>
            <a:xfrm>
              <a:off x="97382" y="4462257"/>
              <a:ext cx="1144046" cy="1144046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F694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0" name="Google Shape;1130;p90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89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Pixel</a:t>
            </a:r>
            <a:endParaRPr/>
          </a:p>
        </p:txBody>
      </p:sp>
      <p:sp>
        <p:nvSpPr>
          <p:cNvPr id="168" name="Google Shape;168;p10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Pixel is the smallest element of an image. Each pixel correspond to any one value. 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The value of a pixel at any point correspond to the intensity of the light photons striking at that point. 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Each pixel store a value proportional to the light intensity at that particular location.</a:t>
            </a:r>
            <a:endParaRPr/>
          </a:p>
          <a:p>
            <a:pPr marL="342900" lvl="0" indent="-1397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170" name="Google Shape;170;p10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9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Distance Measures </a:t>
            </a:r>
            <a:r>
              <a:rPr lang="en-IN" sz="3600"/>
              <a:t>(Cont.)</a:t>
            </a:r>
            <a:endParaRPr/>
          </a:p>
        </p:txBody>
      </p:sp>
      <p:sp>
        <p:nvSpPr>
          <p:cNvPr id="1137" name="Google Shape;1137;p91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90</a:t>
            </a:fld>
            <a:endParaRPr/>
          </a:p>
        </p:txBody>
      </p:sp>
      <p:pic>
        <p:nvPicPr>
          <p:cNvPr id="1138" name="Google Shape;1138;p91"/>
          <p:cNvPicPr preferRelativeResize="0"/>
          <p:nvPr/>
        </p:nvPicPr>
        <p:blipFill rotWithShape="1">
          <a:blip r:embed="rId3">
            <a:alphaModFix/>
          </a:blip>
          <a:srcRect l="16360" t="38729" r="33639" b="16803"/>
          <a:stretch/>
        </p:blipFill>
        <p:spPr>
          <a:xfrm>
            <a:off x="395535" y="1124744"/>
            <a:ext cx="8352925" cy="4392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9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Distance Measures </a:t>
            </a:r>
            <a:r>
              <a:rPr lang="en-IN" sz="3600"/>
              <a:t>(Cont.)</a:t>
            </a:r>
            <a:endParaRPr/>
          </a:p>
        </p:txBody>
      </p:sp>
      <p:sp>
        <p:nvSpPr>
          <p:cNvPr id="1144" name="Google Shape;1144;p92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/>
              <a:t>Example: Compute Euclidian distance , City Block distance and chessboard distance between the two pixels using the three distances  </a:t>
            </a:r>
            <a:endParaRPr/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/>
              <a:t>Answer: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/>
              <a:t>q:(1,1) 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/>
              <a:t>P: (2,2) 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/>
              <a:t>Euclidian distance : ((1-2)2+(1-2)2)1/2 = sqrt(2). 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/>
              <a:t>D4(City Block distance): |1-2| +|1-2| =2 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/>
              <a:t>D8(chessboard distance ) : max(|1-2|,|1-2|)= 1 </a:t>
            </a:r>
            <a:endParaRPr/>
          </a:p>
        </p:txBody>
      </p:sp>
      <p:sp>
        <p:nvSpPr>
          <p:cNvPr id="1146" name="Google Shape;1146;p92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91</a:t>
            </a:fld>
            <a:endParaRPr/>
          </a:p>
        </p:txBody>
      </p:sp>
      <p:pic>
        <p:nvPicPr>
          <p:cNvPr id="1147" name="Google Shape;1147;p92"/>
          <p:cNvPicPr preferRelativeResize="0"/>
          <p:nvPr/>
        </p:nvPicPr>
        <p:blipFill rotWithShape="1">
          <a:blip r:embed="rId3">
            <a:alphaModFix/>
          </a:blip>
          <a:srcRect l="46775" t="46925" r="34214" b="30533"/>
          <a:stretch/>
        </p:blipFill>
        <p:spPr>
          <a:xfrm>
            <a:off x="5922221" y="2492896"/>
            <a:ext cx="2707333" cy="1804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9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Distance Measures </a:t>
            </a:r>
            <a:r>
              <a:rPr lang="en-IN" sz="3600"/>
              <a:t>(Cont.)</a:t>
            </a:r>
            <a:endParaRPr/>
          </a:p>
        </p:txBody>
      </p:sp>
      <p:sp>
        <p:nvSpPr>
          <p:cNvPr id="1154" name="Google Shape;1154;p93"/>
          <p:cNvSpPr txBox="1">
            <a:spLocks noGrp="1"/>
          </p:cNvSpPr>
          <p:nvPr>
            <p:ph type="sldNum" idx="12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92</a:t>
            </a:fld>
            <a:endParaRPr/>
          </a:p>
        </p:txBody>
      </p:sp>
      <p:pic>
        <p:nvPicPr>
          <p:cNvPr id="1155" name="Google Shape;1155;p93"/>
          <p:cNvPicPr preferRelativeResize="0"/>
          <p:nvPr/>
        </p:nvPicPr>
        <p:blipFill rotWithShape="1">
          <a:blip r:embed="rId3">
            <a:alphaModFix/>
          </a:blip>
          <a:srcRect l="14401" t="36475" r="38307" b="12909"/>
          <a:stretch/>
        </p:blipFill>
        <p:spPr>
          <a:xfrm>
            <a:off x="323528" y="1052736"/>
            <a:ext cx="8352928" cy="5026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</TotalTime>
  <Words>4720</Words>
  <Application>Microsoft Office PowerPoint</Application>
  <PresentationFormat>On-screen Show (4:3)</PresentationFormat>
  <Paragraphs>811</Paragraphs>
  <Slides>92</Slides>
  <Notes>92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Proxima Nova</vt:lpstr>
      <vt:lpstr>Calibri</vt:lpstr>
      <vt:lpstr>Times New Roman</vt:lpstr>
      <vt:lpstr>Arial</vt:lpstr>
      <vt:lpstr>Nunito Sans</vt:lpstr>
      <vt:lpstr>Office Theme</vt:lpstr>
      <vt:lpstr>PowerPoint Presentation</vt:lpstr>
      <vt:lpstr>What is Digital Image?</vt:lpstr>
      <vt:lpstr>What is Digital Image? (Cont.)</vt:lpstr>
      <vt:lpstr>What is Digital Image? (Cont.)</vt:lpstr>
      <vt:lpstr>What is Digital Image? (Cont.)</vt:lpstr>
      <vt:lpstr>What is Digital Image? (Cont.)</vt:lpstr>
      <vt:lpstr>What is Digital Image? (Cont.)</vt:lpstr>
      <vt:lpstr>What is Digital Image? (Cont.)</vt:lpstr>
      <vt:lpstr>Pixel</vt:lpstr>
      <vt:lpstr>Calculation of total number of pixels</vt:lpstr>
      <vt:lpstr>Calculation of total number of pixels (Cont.)</vt:lpstr>
      <vt:lpstr>What Is Image Processing?</vt:lpstr>
      <vt:lpstr>What Is Image Processing? (Cont.)</vt:lpstr>
      <vt:lpstr>Overlapping Fields With Image Processing</vt:lpstr>
      <vt:lpstr>Levels of Digital Image Processing</vt:lpstr>
      <vt:lpstr>Levels of Digital Image Processing (Cont.)</vt:lpstr>
      <vt:lpstr>Levels of Digital Image Processing (Cont.)</vt:lpstr>
      <vt:lpstr>Levels of Digital Image Processing (Cont.)</vt:lpstr>
      <vt:lpstr>Application Fields of image Processing</vt:lpstr>
      <vt:lpstr>Application Fields of image Processing (Cont.)</vt:lpstr>
      <vt:lpstr>Application Fields of image Processing (Cont.)</vt:lpstr>
      <vt:lpstr>Application Fields of image Processing (Cont.)</vt:lpstr>
      <vt:lpstr>PowerPoint Presentation</vt:lpstr>
      <vt:lpstr>PowerPoint Presentation</vt:lpstr>
      <vt:lpstr>Examples: Artistic Effects</vt:lpstr>
      <vt:lpstr>Examples: Medicine</vt:lpstr>
      <vt:lpstr>Examples: GIS</vt:lpstr>
      <vt:lpstr>Examples: GIS (Cont…)</vt:lpstr>
      <vt:lpstr>Examples: Industrial Inspection</vt:lpstr>
      <vt:lpstr>Examples: PCB Inspection</vt:lpstr>
      <vt:lpstr>Examples: Law Enforcement</vt:lpstr>
      <vt:lpstr>Examples: HCI</vt:lpstr>
      <vt:lpstr>Key Stages in Digital Image Processing</vt:lpstr>
      <vt:lpstr>Key Stages in Digital Image Processing</vt:lpstr>
      <vt:lpstr>Key Stages in Digital Image Processing: Image Enhancement</vt:lpstr>
      <vt:lpstr>Key Stages in Digital Image Processing: Image Enhancement</vt:lpstr>
      <vt:lpstr>Key Stages in Digital Image Processing: Image Restoration</vt:lpstr>
      <vt:lpstr>Key Stages in Digital Image Processing: Colour Image Processing</vt:lpstr>
      <vt:lpstr>Key Stages in Digital Image Processing: Wavelet transforms</vt:lpstr>
      <vt:lpstr>Key Stages in Digital Image Processing: Image Compression</vt:lpstr>
      <vt:lpstr>Key Stages in Digital Image Processing: Morphological Processing</vt:lpstr>
      <vt:lpstr>Key Stages in Digital Image Processing: Segmentation</vt:lpstr>
      <vt:lpstr>Key Stages in Digital Image Processing: Object Recognition</vt:lpstr>
      <vt:lpstr>Key Stages in Digital Image Processing: Representation &amp; Description</vt:lpstr>
      <vt:lpstr>Components of Image Processing System</vt:lpstr>
      <vt:lpstr>Components of Image Processing System  (Cont.)</vt:lpstr>
      <vt:lpstr>Components of Image Processing System  (Cont.)</vt:lpstr>
      <vt:lpstr>Components of Image Processing System  (Cont.)</vt:lpstr>
      <vt:lpstr>Types of Image Representation</vt:lpstr>
      <vt:lpstr>Types of Image Representation (Cont.)</vt:lpstr>
      <vt:lpstr>Types of Image Representation (Cont.)</vt:lpstr>
      <vt:lpstr>Types of Image Representation (Cont.)</vt:lpstr>
      <vt:lpstr>Types of Image Representation (Cont.)</vt:lpstr>
      <vt:lpstr>Types of Image Representation (Cont.)</vt:lpstr>
      <vt:lpstr>Types of Image Representation (Cont.)</vt:lpstr>
      <vt:lpstr>Pixel &amp; Bitmap </vt:lpstr>
      <vt:lpstr>Image file formats</vt:lpstr>
      <vt:lpstr>Raster Graphics VS Vector Graphics</vt:lpstr>
      <vt:lpstr>Raster Graphics VS Vector Graphics</vt:lpstr>
      <vt:lpstr>Raster Graphics VS Vector Graphics</vt:lpstr>
      <vt:lpstr>Question </vt:lpstr>
      <vt:lpstr>Digital Image</vt:lpstr>
      <vt:lpstr>System</vt:lpstr>
      <vt:lpstr>Conversion of Analog to Digital signals</vt:lpstr>
      <vt:lpstr>Sampling</vt:lpstr>
      <vt:lpstr>Sampling (Cont.)</vt:lpstr>
      <vt:lpstr>Quantization</vt:lpstr>
      <vt:lpstr>Sampling VS Quantization </vt:lpstr>
      <vt:lpstr>Concept of Bits Per Pixel</vt:lpstr>
      <vt:lpstr>Concept of Bits Per Pixel (Cont.)</vt:lpstr>
      <vt:lpstr>Concept of Bits Per Pixel (Cont.)</vt:lpstr>
      <vt:lpstr>Concept of Bits Per Pixel (Cont.)</vt:lpstr>
      <vt:lpstr>Image Size / Number of storage of bits </vt:lpstr>
      <vt:lpstr>Image Size / Number of storage of bits (Cont.)</vt:lpstr>
      <vt:lpstr>Color Code Conversion</vt:lpstr>
      <vt:lpstr>RGB to Hex Code Conversion</vt:lpstr>
      <vt:lpstr>Grayscale to RGB Conversion</vt:lpstr>
      <vt:lpstr>Average Method</vt:lpstr>
      <vt:lpstr>Average Method (Cont.)</vt:lpstr>
      <vt:lpstr>Weighted Method or luminosity Method</vt:lpstr>
      <vt:lpstr>Weighted Method or luminosity Method (Cont.)</vt:lpstr>
      <vt:lpstr>Some basic Relationships between Pixels</vt:lpstr>
      <vt:lpstr>Neighbors of a Pixel</vt:lpstr>
      <vt:lpstr>Neighbors of a Pixel</vt:lpstr>
      <vt:lpstr>Adjacency</vt:lpstr>
      <vt:lpstr>Connectivity</vt:lpstr>
      <vt:lpstr>Regions and boundaries</vt:lpstr>
      <vt:lpstr>Distance Measures</vt:lpstr>
      <vt:lpstr>Distance Measures (Cont.)</vt:lpstr>
      <vt:lpstr>Distance Measures (Cont.)</vt:lpstr>
      <vt:lpstr>Distance Measures (Cont.)</vt:lpstr>
      <vt:lpstr>Distance Measures (Cont.)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abc</dc:creator>
  <cp:lastModifiedBy>Microsoft account</cp:lastModifiedBy>
  <cp:revision>10</cp:revision>
  <dcterms:created xsi:type="dcterms:W3CDTF">2022-07-25T16:14:56Z</dcterms:created>
  <dcterms:modified xsi:type="dcterms:W3CDTF">2025-01-28T05:47:13Z</dcterms:modified>
</cp:coreProperties>
</file>